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Lst>
  <p:sldSz cx="51206400" cy="438912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7" autoAdjust="0"/>
    <p:restoredTop sz="94660"/>
  </p:normalViewPr>
  <p:slideViewPr>
    <p:cSldViewPr snapToGrid="0">
      <p:cViewPr>
        <p:scale>
          <a:sx n="33" d="100"/>
          <a:sy n="33" d="100"/>
        </p:scale>
        <p:origin x="-2032" y="-5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7183123"/>
            <a:ext cx="43525440" cy="1528064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3053043"/>
            <a:ext cx="38404800" cy="1059687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3342F1-6E52-4D9E-AD7F-EF0336415715}"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4027488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3342F1-6E52-4D9E-AD7F-EF0336415715}"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188089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336800"/>
            <a:ext cx="1104138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336800"/>
            <a:ext cx="32484060"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3342F1-6E52-4D9E-AD7F-EF0336415715}"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202702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3342F1-6E52-4D9E-AD7F-EF0336415715}"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19538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10942333"/>
            <a:ext cx="44165520" cy="1825751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9372573"/>
            <a:ext cx="44165520" cy="960119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3342F1-6E52-4D9E-AD7F-EF0336415715}"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231783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1684000"/>
            <a:ext cx="217627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1684000"/>
            <a:ext cx="2176272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3342F1-6E52-4D9E-AD7F-EF0336415715}"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1839833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336810"/>
            <a:ext cx="4416552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10759443"/>
            <a:ext cx="21662704" cy="527303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4" name="Content Placeholder 3"/>
          <p:cNvSpPr>
            <a:spLocks noGrp="1"/>
          </p:cNvSpPr>
          <p:nvPr>
            <p:ph sz="half" idx="2"/>
          </p:nvPr>
        </p:nvSpPr>
        <p:spPr>
          <a:xfrm>
            <a:off x="3527115" y="16032480"/>
            <a:ext cx="21662704"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10759443"/>
            <a:ext cx="21769390" cy="527303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6" name="Content Placeholder 5"/>
          <p:cNvSpPr>
            <a:spLocks noGrp="1"/>
          </p:cNvSpPr>
          <p:nvPr>
            <p:ph sz="quarter" idx="4"/>
          </p:nvPr>
        </p:nvSpPr>
        <p:spPr>
          <a:xfrm>
            <a:off x="25923243" y="16032480"/>
            <a:ext cx="21769390"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3342F1-6E52-4D9E-AD7F-EF0336415715}" type="datetimeFigureOut">
              <a:rPr lang="en-US" smtClean="0"/>
              <a:t>4/20/2023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1700809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3342F1-6E52-4D9E-AD7F-EF0336415715}" type="datetimeFigureOut">
              <a:rPr lang="en-US" smtClean="0"/>
              <a:t>4/20/2023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2293059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342F1-6E52-4D9E-AD7F-EF0336415715}" type="datetimeFigureOut">
              <a:rPr lang="en-US" smtClean="0"/>
              <a:t>4/20/2023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3674852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926080"/>
            <a:ext cx="16515397" cy="1024128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6319530"/>
            <a:ext cx="25923240" cy="311912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3167360"/>
            <a:ext cx="16515397" cy="2439416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AF3342F1-6E52-4D9E-AD7F-EF0336415715}"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226401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926080"/>
            <a:ext cx="16515397" cy="1024128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6319530"/>
            <a:ext cx="25923240" cy="311912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a:t>Click icon to add picture</a:t>
            </a:r>
            <a:endParaRPr lang="en-US" dirty="0"/>
          </a:p>
        </p:txBody>
      </p:sp>
      <p:sp>
        <p:nvSpPr>
          <p:cNvPr id="4" name="Text Placeholder 3"/>
          <p:cNvSpPr>
            <a:spLocks noGrp="1"/>
          </p:cNvSpPr>
          <p:nvPr>
            <p:ph type="body" sz="half" idx="2"/>
          </p:nvPr>
        </p:nvSpPr>
        <p:spPr>
          <a:xfrm>
            <a:off x="3527110" y="13167360"/>
            <a:ext cx="16515397" cy="2439416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AF3342F1-6E52-4D9E-AD7F-EF0336415715}"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924A4C-284D-4F50-9CEC-E477C34012E0}" type="slidenum">
              <a:rPr lang="en-US" smtClean="0"/>
              <a:t>‹#›</a:t>
            </a:fld>
            <a:endParaRPr lang="en-US"/>
          </a:p>
        </p:txBody>
      </p:sp>
    </p:spTree>
    <p:extLst>
      <p:ext uri="{BB962C8B-B14F-4D97-AF65-F5344CB8AC3E}">
        <p14:creationId xmlns:p14="http://schemas.microsoft.com/office/powerpoint/2010/main" val="76738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336810"/>
            <a:ext cx="4416552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1684000"/>
            <a:ext cx="4416552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40680650"/>
            <a:ext cx="11521440" cy="2336800"/>
          </a:xfrm>
          <a:prstGeom prst="rect">
            <a:avLst/>
          </a:prstGeom>
        </p:spPr>
        <p:txBody>
          <a:bodyPr vert="horz" lIns="91440" tIns="45720" rIns="91440" bIns="45720" rtlCol="0" anchor="ctr"/>
          <a:lstStyle>
            <a:lvl1pPr algn="l">
              <a:defRPr sz="6720">
                <a:solidFill>
                  <a:schemeClr val="tx1">
                    <a:tint val="75000"/>
                  </a:schemeClr>
                </a:solidFill>
              </a:defRPr>
            </a:lvl1pPr>
          </a:lstStyle>
          <a:p>
            <a:fld id="{AF3342F1-6E52-4D9E-AD7F-EF0336415715}" type="datetimeFigureOut">
              <a:rPr lang="en-US" smtClean="0"/>
              <a:t>4/20/2023</a:t>
            </a:fld>
            <a:endParaRPr lang="en-US"/>
          </a:p>
        </p:txBody>
      </p:sp>
      <p:sp>
        <p:nvSpPr>
          <p:cNvPr id="5" name="Footer Placeholder 4"/>
          <p:cNvSpPr>
            <a:spLocks noGrp="1"/>
          </p:cNvSpPr>
          <p:nvPr>
            <p:ph type="ftr" sz="quarter" idx="3"/>
          </p:nvPr>
        </p:nvSpPr>
        <p:spPr>
          <a:xfrm>
            <a:off x="16962120" y="40680650"/>
            <a:ext cx="17282160" cy="2336800"/>
          </a:xfrm>
          <a:prstGeom prst="rect">
            <a:avLst/>
          </a:prstGeom>
        </p:spPr>
        <p:txBody>
          <a:bodyPr vert="horz" lIns="91440" tIns="45720" rIns="91440" bIns="45720" rtlCol="0" anchor="ctr"/>
          <a:lstStyle>
            <a:lvl1pPr algn="ctr">
              <a:defRPr sz="6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40680650"/>
            <a:ext cx="11521440" cy="2336800"/>
          </a:xfrm>
          <a:prstGeom prst="rect">
            <a:avLst/>
          </a:prstGeom>
        </p:spPr>
        <p:txBody>
          <a:bodyPr vert="horz" lIns="91440" tIns="45720" rIns="91440" bIns="45720" rtlCol="0" anchor="ctr"/>
          <a:lstStyle>
            <a:lvl1pPr algn="r">
              <a:defRPr sz="6720">
                <a:solidFill>
                  <a:schemeClr val="tx1">
                    <a:tint val="75000"/>
                  </a:schemeClr>
                </a:solidFill>
              </a:defRPr>
            </a:lvl1pPr>
          </a:lstStyle>
          <a:p>
            <a:fld id="{48924A4C-284D-4F50-9CEC-E477C34012E0}" type="slidenum">
              <a:rPr lang="en-US" smtClean="0"/>
              <a:t>‹#›</a:t>
            </a:fld>
            <a:endParaRPr lang="en-US"/>
          </a:p>
        </p:txBody>
      </p:sp>
    </p:spTree>
    <p:extLst>
      <p:ext uri="{BB962C8B-B14F-4D97-AF65-F5344CB8AC3E}">
        <p14:creationId xmlns:p14="http://schemas.microsoft.com/office/powerpoint/2010/main" val="35498461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9724A8B-3962-032E-DF3A-64925B3C8952}"/>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15295960" y="34735626"/>
            <a:ext cx="7601637" cy="5701227"/>
          </a:xfrm>
          <a:prstGeom prst="rect">
            <a:avLst/>
          </a:prstGeom>
        </p:spPr>
      </p:pic>
      <p:sp>
        <p:nvSpPr>
          <p:cNvPr id="65" name="Rectangle 64">
            <a:extLst>
              <a:ext uri="{FF2B5EF4-FFF2-40B4-BE49-F238E27FC236}">
                <a16:creationId xmlns:a16="http://schemas.microsoft.com/office/drawing/2014/main" id="{1E31979B-8FB7-3F1D-33DA-FDEEF12DD4CC}"/>
              </a:ext>
            </a:extLst>
          </p:cNvPr>
          <p:cNvSpPr/>
          <p:nvPr/>
        </p:nvSpPr>
        <p:spPr>
          <a:xfrm>
            <a:off x="21684785" y="39698091"/>
            <a:ext cx="1059181" cy="6036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4BEF19CE-8B19-3596-A1E6-B9E0F9FEB20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23005407" y="34779437"/>
            <a:ext cx="7585837" cy="5689377"/>
          </a:xfrm>
          <a:prstGeom prst="rect">
            <a:avLst/>
          </a:prstGeom>
        </p:spPr>
      </p:pic>
      <p:sp>
        <p:nvSpPr>
          <p:cNvPr id="64" name="Rectangle 63">
            <a:extLst>
              <a:ext uri="{FF2B5EF4-FFF2-40B4-BE49-F238E27FC236}">
                <a16:creationId xmlns:a16="http://schemas.microsoft.com/office/drawing/2014/main" id="{2F9512E1-7219-C5A5-69D3-1DB7DE098438}"/>
              </a:ext>
            </a:extLst>
          </p:cNvPr>
          <p:cNvSpPr/>
          <p:nvPr/>
        </p:nvSpPr>
        <p:spPr>
          <a:xfrm>
            <a:off x="28917900" y="39708292"/>
            <a:ext cx="1584960" cy="6036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04210D2-A2BF-C6A3-D828-BB0ADCE45AC1}"/>
              </a:ext>
            </a:extLst>
          </p:cNvPr>
          <p:cNvSpPr txBox="1"/>
          <p:nvPr/>
        </p:nvSpPr>
        <p:spPr>
          <a:xfrm>
            <a:off x="39121317" y="26703941"/>
            <a:ext cx="11230672" cy="9571851"/>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Acknowledgements</a:t>
            </a:r>
          </a:p>
          <a:p>
            <a:pPr algn="just"/>
            <a:r>
              <a:rPr lang="en-US" sz="3600" dirty="0">
                <a:latin typeface="Times New Roman" panose="02020603050405020304" pitchFamily="18" charset="0"/>
                <a:cs typeface="Times New Roman" panose="02020603050405020304" pitchFamily="18" charset="0"/>
              </a:rPr>
              <a:t>This report is part of ongoing studies of mineral resources in New Mexico, supported by the New Mexico Bureau of Geology and Mineral Resources (NMBGMR), Nelia Dunbar, Director and State Geologist. Current research is funded through a DOE grant Carbon ore, rare earth, and CM (CORE-CM) assessment of San Juan River-Raton Coal Basin, New Mexico, DE-FE0032051Field work on the Navajo Nation was conducted under a permit from the Minerals Department. Any persons wishing to conduct geologic investigations on the Navajo Nation must first apply for and receive a permit from the Minerals Department, P.O. Box 1910, Window Rock, Arizona 6515 and telephone no. 928-871-6588. Special thanks to Ginger’s economic geology group and others in sample collection and organization.</a:t>
            </a:r>
          </a:p>
          <a:p>
            <a:endParaRPr lang="en-US" sz="2800" dirty="0"/>
          </a:p>
        </p:txBody>
      </p:sp>
      <p:sp>
        <p:nvSpPr>
          <p:cNvPr id="6" name="TextBox 5">
            <a:extLst>
              <a:ext uri="{FF2B5EF4-FFF2-40B4-BE49-F238E27FC236}">
                <a16:creationId xmlns:a16="http://schemas.microsoft.com/office/drawing/2014/main" id="{E5E6351E-6AD5-12A2-7CC2-F07A4347D153}"/>
              </a:ext>
            </a:extLst>
          </p:cNvPr>
          <p:cNvSpPr txBox="1"/>
          <p:nvPr/>
        </p:nvSpPr>
        <p:spPr>
          <a:xfrm>
            <a:off x="11323320" y="553612"/>
            <a:ext cx="30614950" cy="1200329"/>
          </a:xfrm>
          <a:prstGeom prst="rect">
            <a:avLst/>
          </a:prstGeom>
          <a:noFill/>
        </p:spPr>
        <p:txBody>
          <a:bodyPr wrap="square" rtlCol="0">
            <a:spAutoFit/>
          </a:bodyPr>
          <a:lstStyle/>
          <a:p>
            <a:r>
              <a:rPr lang="en-US" sz="7200" b="1" dirty="0">
                <a:latin typeface="Times New Roman" panose="02020603050405020304" pitchFamily="18" charset="0"/>
                <a:cs typeface="Times New Roman" panose="02020603050405020304" pitchFamily="18" charset="0"/>
              </a:rPr>
              <a:t>Alteration and Geochemistry of Clinkers in the San Juan Basin, New Mexico</a:t>
            </a:r>
          </a:p>
        </p:txBody>
      </p:sp>
      <p:sp>
        <p:nvSpPr>
          <p:cNvPr id="7" name="TextBox 6">
            <a:extLst>
              <a:ext uri="{FF2B5EF4-FFF2-40B4-BE49-F238E27FC236}">
                <a16:creationId xmlns:a16="http://schemas.microsoft.com/office/drawing/2014/main" id="{5BBF5046-4C0D-CC4A-FFDA-E4621FF02941}"/>
              </a:ext>
            </a:extLst>
          </p:cNvPr>
          <p:cNvSpPr txBox="1"/>
          <p:nvPr/>
        </p:nvSpPr>
        <p:spPr>
          <a:xfrm>
            <a:off x="10295725" y="1958074"/>
            <a:ext cx="30614950" cy="2154436"/>
          </a:xfrm>
          <a:prstGeom prst="rect">
            <a:avLst/>
          </a:prstGeom>
          <a:no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Devlon R. Shaver</a:t>
            </a:r>
            <a:r>
              <a:rPr lang="en-US" sz="5400" b="1" baseline="30000" dirty="0">
                <a:latin typeface="Times New Roman" panose="02020603050405020304" pitchFamily="18" charset="0"/>
                <a:cs typeface="Times New Roman" panose="02020603050405020304" pitchFamily="18" charset="0"/>
              </a:rPr>
              <a:t>1</a:t>
            </a:r>
            <a:r>
              <a:rPr lang="en-US" sz="5400" b="1" dirty="0">
                <a:latin typeface="Times New Roman" panose="02020603050405020304" pitchFamily="18" charset="0"/>
                <a:cs typeface="Times New Roman" panose="02020603050405020304" pitchFamily="18" charset="0"/>
              </a:rPr>
              <a:t>, Virginia T. McLemore</a:t>
            </a:r>
            <a:r>
              <a:rPr lang="en-US" sz="5400" b="1" baseline="30000" dirty="0">
                <a:latin typeface="Times New Roman" panose="02020603050405020304" pitchFamily="18" charset="0"/>
                <a:cs typeface="Times New Roman" panose="02020603050405020304" pitchFamily="18" charset="0"/>
              </a:rPr>
              <a:t>2</a:t>
            </a:r>
            <a:r>
              <a:rPr lang="en-US" sz="5400" b="1" dirty="0">
                <a:latin typeface="Times New Roman" panose="02020603050405020304" pitchFamily="18" charset="0"/>
                <a:cs typeface="Times New Roman" panose="02020603050405020304" pitchFamily="18" charset="0"/>
              </a:rPr>
              <a:t>, and Evan J. Owen</a:t>
            </a:r>
            <a:r>
              <a:rPr lang="en-US" sz="5400" b="1" baseline="30000" dirty="0">
                <a:latin typeface="Times New Roman" panose="02020603050405020304" pitchFamily="18" charset="0"/>
                <a:cs typeface="Times New Roman" panose="02020603050405020304" pitchFamily="18" charset="0"/>
              </a:rPr>
              <a:t>2</a:t>
            </a:r>
            <a:endParaRPr lang="en-US" sz="5400" b="1" dirty="0">
              <a:latin typeface="Times New Roman" panose="02020603050405020304" pitchFamily="18" charset="0"/>
              <a:cs typeface="Times New Roman" panose="02020603050405020304" pitchFamily="18" charset="0"/>
            </a:endParaRPr>
          </a:p>
          <a:p>
            <a:pPr algn="ctr"/>
            <a:r>
              <a:rPr lang="en-US" sz="4000" baseline="30000" dirty="0">
                <a:latin typeface="Times New Roman" panose="02020603050405020304" pitchFamily="18" charset="0"/>
                <a:cs typeface="Times New Roman" panose="02020603050405020304" pitchFamily="18" charset="0"/>
              </a:rPr>
              <a:t>1</a:t>
            </a:r>
            <a:r>
              <a:rPr lang="en-US" sz="4000" dirty="0">
                <a:latin typeface="Times New Roman" panose="02020603050405020304" pitchFamily="18" charset="0"/>
                <a:cs typeface="Times New Roman" panose="02020603050405020304" pitchFamily="18" charset="0"/>
              </a:rPr>
              <a:t>Department of Mineral Engineering, New Mexico Institute of Mining and Technology, Socorro, New Mexico 87801</a:t>
            </a:r>
          </a:p>
          <a:p>
            <a:pPr algn="ctr"/>
            <a:r>
              <a:rPr lang="en-US" sz="4000" baseline="30000" dirty="0">
                <a:latin typeface="Times New Roman" panose="02020603050405020304" pitchFamily="18" charset="0"/>
                <a:cs typeface="Times New Roman" panose="02020603050405020304" pitchFamily="18" charset="0"/>
              </a:rPr>
              <a:t>2</a:t>
            </a:r>
            <a:r>
              <a:rPr lang="en-US" sz="4000" dirty="0">
                <a:latin typeface="Times New Roman" panose="02020603050405020304" pitchFamily="18" charset="0"/>
                <a:cs typeface="Times New Roman" panose="02020603050405020304" pitchFamily="18" charset="0"/>
              </a:rPr>
              <a:t>New Mexico Bureau of Geology and Mineral Resources, New Mexico Institute of Mining and Technology, Socorro, New Mexico 87801</a:t>
            </a:r>
          </a:p>
        </p:txBody>
      </p:sp>
      <p:sp>
        <p:nvSpPr>
          <p:cNvPr id="8" name="TextBox 7">
            <a:extLst>
              <a:ext uri="{FF2B5EF4-FFF2-40B4-BE49-F238E27FC236}">
                <a16:creationId xmlns:a16="http://schemas.microsoft.com/office/drawing/2014/main" id="{8F844221-34EF-5A64-FECD-A2E4B0653D09}"/>
              </a:ext>
            </a:extLst>
          </p:cNvPr>
          <p:cNvSpPr txBox="1"/>
          <p:nvPr/>
        </p:nvSpPr>
        <p:spPr>
          <a:xfrm>
            <a:off x="816748" y="4225203"/>
            <a:ext cx="13927786" cy="14773275"/>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Abstract</a:t>
            </a:r>
            <a:endParaRPr lang="en-US" sz="4800" b="1"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Clinkers are the result of coal seam fires that alter adjacent strata into rocks with a generally red/orange, brick-like appearance. Coal seam fires burn at temperatures of over 500 degrees C, causing the surrounding rock and minerals within, to be altered, fused, or even melted. Clinker gets its name from the ringing sound it makes when struck, due to glassy, pyro metamorphosed minerals within the rock. Clinkers can be composed of various sedimentary rocks that were bedded with the coal seams during the burning process and include shales, claystone-s, and sandstones. These rocks impart different textures and affect the geochemical compositions of the clinker. Most underground coal fires that result in clinker are caused by wildfires, lightning strikes, or even heat from the oxidation of pyrite or marcasite contained in coal igniting exposed coal seams. Clinker is used as an aggregate in road construction, and is also used in glass production, refractories, and as a soil amendment. Chemical analysis of neighboring unburned coal deposits with a similar composition to the pre-burned clinker would provide insight into whether critical minerals including rare earth elements (REE) have been concentrated, depleted, or altered during the clinker formation. With the recent interest in charactering coal wastes such as ash for their critical mineral potential, trace element chemistry would show if clinkers could be a potential source of critical minerals. All of our samples are from the San Juan Basin in northwestern New Mexico as no clinker deposits are found in the Raton Basin. Comparing the REE profiles of clinker to standards such as average European shale show that the pyro-metamorphosis of coal and adjacent strata into clinker has not caused any significant variation in the concentration of REE. REE in clinkers range from 105-306 ppm total REE. Some samples contain elevated Fe</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O</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 concentrations (&gt;50%) as well as elevated </a:t>
            </a:r>
            <a:r>
              <a:rPr lang="en-US" sz="3200" dirty="0">
                <a:latin typeface="Times New Roman" panose="02020603050405020304" pitchFamily="18" charset="0"/>
                <a:cs typeface="Times New Roman" panose="02020603050405020304" pitchFamily="18" charset="0"/>
              </a:rPr>
              <a:t>P</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O</a:t>
            </a:r>
            <a:r>
              <a:rPr lang="en-US" sz="3200" baseline="-25000" dirty="0">
                <a:latin typeface="Times New Roman" panose="02020603050405020304" pitchFamily="18" charset="0"/>
                <a:cs typeface="Times New Roman" panose="02020603050405020304" pitchFamily="18" charset="0"/>
              </a:rPr>
              <a:t>5</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(0.03-0.17% P</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O</a:t>
            </a:r>
            <a:r>
              <a:rPr lang="en-US" sz="3200" baseline="-25000" dirty="0">
                <a:latin typeface="Times New Roman" panose="02020603050405020304" pitchFamily="18" charset="0"/>
                <a:cs typeface="Times New Roman" panose="02020603050405020304" pitchFamily="18" charset="0"/>
              </a:rPr>
              <a:t>5</a:t>
            </a:r>
            <a:r>
              <a:rPr lang="en-US" sz="3200" dirty="0">
                <a:latin typeface="Times New Roman" panose="02020603050405020304" pitchFamily="18" charset="0"/>
                <a:cs typeface="Times New Roman" panose="02020603050405020304" pitchFamily="18" charset="0"/>
              </a:rPr>
              <a:t>) concentrations. </a:t>
            </a:r>
            <a:r>
              <a:rPr lang="en-US" sz="3200" dirty="0" smtClean="0">
                <a:latin typeface="Times New Roman" panose="02020603050405020304" pitchFamily="18" charset="0"/>
                <a:cs typeface="Times New Roman" panose="02020603050405020304" pitchFamily="18" charset="0"/>
              </a:rPr>
              <a:t>Only </a:t>
            </a:r>
            <a:r>
              <a:rPr lang="en-US" sz="3200" dirty="0">
                <a:latin typeface="Times New Roman" panose="02020603050405020304" pitchFamily="18" charset="0"/>
                <a:cs typeface="Times New Roman" panose="02020603050405020304" pitchFamily="18" charset="0"/>
              </a:rPr>
              <a:t>a small number of samples are currently available for analysis and petrographic study, additional samples are needed for more definitive interpretations. </a:t>
            </a:r>
          </a:p>
          <a:p>
            <a:pPr algn="ctr"/>
            <a:r>
              <a:rPr lang="en-US" dirty="0">
                <a:latin typeface="Times New Roman" panose="02020603050405020304" pitchFamily="18" charset="0"/>
                <a:cs typeface="Times New Roman" panose="02020603050405020304" pitchFamily="18" charset="0"/>
              </a:rPr>
              <a:t>	</a:t>
            </a:r>
          </a:p>
          <a:p>
            <a:pPr algn="ctr"/>
            <a:endParaRPr lang="en-US" dirty="0"/>
          </a:p>
        </p:txBody>
      </p:sp>
      <p:sp>
        <p:nvSpPr>
          <p:cNvPr id="9" name="TextBox 8">
            <a:extLst>
              <a:ext uri="{FF2B5EF4-FFF2-40B4-BE49-F238E27FC236}">
                <a16:creationId xmlns:a16="http://schemas.microsoft.com/office/drawing/2014/main" id="{4EF740DD-D753-6E07-D090-CEAB1BDE9872}"/>
              </a:ext>
            </a:extLst>
          </p:cNvPr>
          <p:cNvSpPr txBox="1"/>
          <p:nvPr/>
        </p:nvSpPr>
        <p:spPr>
          <a:xfrm>
            <a:off x="39121317" y="21401630"/>
            <a:ext cx="11603460" cy="5232202"/>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Preliminary conclusions</a:t>
            </a:r>
          </a:p>
          <a:p>
            <a:pPr algn="just"/>
            <a:r>
              <a:rPr lang="en-US" sz="4000" dirty="0">
                <a:latin typeface="Times New Roman" panose="02020603050405020304" pitchFamily="18" charset="0"/>
                <a:cs typeface="Times New Roman" panose="02020603050405020304" pitchFamily="18" charset="0"/>
              </a:rPr>
              <a:t>Clinker formation did not significantly change the concentrations of REE in clinker compared to the unaltered rock. Clinkers do not show potentially economic concentrations of REE and other CM to date. Light REE chondrite normalized pattern suggests that REE present may be hosted by clay minerals or very </a:t>
            </a:r>
            <a:r>
              <a:rPr lang="en-US" sz="4000" dirty="0" smtClean="0">
                <a:latin typeface="Times New Roman" panose="02020603050405020304" pitchFamily="18" charset="0"/>
                <a:cs typeface="Times New Roman" panose="02020603050405020304" pitchFamily="18" charset="0"/>
              </a:rPr>
              <a:t>fine-grained </a:t>
            </a:r>
            <a:r>
              <a:rPr lang="en-US" sz="4000" dirty="0">
                <a:latin typeface="Times New Roman" panose="02020603050405020304" pitchFamily="18" charset="0"/>
                <a:cs typeface="Times New Roman" panose="02020603050405020304" pitchFamily="18" charset="0"/>
              </a:rPr>
              <a:t>REE </a:t>
            </a:r>
            <a:r>
              <a:rPr lang="en-US" sz="4000" dirty="0" smtClean="0">
                <a:latin typeface="Times New Roman" panose="02020603050405020304" pitchFamily="18" charset="0"/>
                <a:cs typeface="Times New Roman" panose="02020603050405020304" pitchFamily="18" charset="0"/>
              </a:rPr>
              <a:t>minerals.</a:t>
            </a:r>
            <a:endParaRPr lang="en-US" sz="6000" dirty="0"/>
          </a:p>
        </p:txBody>
      </p:sp>
      <p:sp>
        <p:nvSpPr>
          <p:cNvPr id="10" name="TextBox 9">
            <a:extLst>
              <a:ext uri="{FF2B5EF4-FFF2-40B4-BE49-F238E27FC236}">
                <a16:creationId xmlns:a16="http://schemas.microsoft.com/office/drawing/2014/main" id="{1866E91C-6AB2-0B74-4995-E9EC5FCE069E}"/>
              </a:ext>
            </a:extLst>
          </p:cNvPr>
          <p:cNvSpPr txBox="1"/>
          <p:nvPr/>
        </p:nvSpPr>
        <p:spPr>
          <a:xfrm>
            <a:off x="847228" y="19890868"/>
            <a:ext cx="13927786" cy="6463308"/>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Description</a:t>
            </a:r>
            <a:r>
              <a:rPr lang="en-US" sz="4000" b="1"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Clinkers are </a:t>
            </a:r>
            <a:r>
              <a:rPr lang="en-US" sz="4000" dirty="0" smtClean="0">
                <a:latin typeface="Times New Roman" panose="02020603050405020304" pitchFamily="18" charset="0"/>
                <a:cs typeface="Times New Roman" panose="02020603050405020304" pitchFamily="18" charset="0"/>
              </a:rPr>
              <a:t>sedimentary </a:t>
            </a:r>
            <a:r>
              <a:rPr lang="en-US" sz="4000" dirty="0">
                <a:latin typeface="Times New Roman" panose="02020603050405020304" pitchFamily="18" charset="0"/>
                <a:cs typeface="Times New Roman" panose="02020603050405020304" pitchFamily="18" charset="0"/>
              </a:rPr>
              <a:t>rocks </a:t>
            </a:r>
            <a:r>
              <a:rPr lang="en-US" sz="4000" dirty="0" smtClean="0">
                <a:latin typeface="Times New Roman" panose="02020603050405020304" pitchFamily="18" charset="0"/>
                <a:cs typeface="Times New Roman" panose="02020603050405020304" pitchFamily="18" charset="0"/>
              </a:rPr>
              <a:t>that surround </a:t>
            </a:r>
            <a:r>
              <a:rPr lang="en-US" sz="4000" dirty="0">
                <a:latin typeface="Times New Roman" panose="02020603050405020304" pitchFamily="18" charset="0"/>
                <a:cs typeface="Times New Roman" panose="02020603050405020304" pitchFamily="18" charset="0"/>
              </a:rPr>
              <a:t>coals that caught fire at the surface, through numerous possible causes, and then burned underground. The intense heat from the burning coal would bake the surrounding rock layers, </a:t>
            </a:r>
            <a:r>
              <a:rPr lang="en-US" sz="4000" dirty="0" err="1" smtClean="0">
                <a:latin typeface="Times New Roman" panose="02020603050405020304" pitchFamily="18" charset="0"/>
                <a:cs typeface="Times New Roman" panose="02020603050405020304" pitchFamily="18" charset="0"/>
              </a:rPr>
              <a:t>pyrometamorphosing</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them. This would burn away the organic material, allowing the iron in the rocks to oxidize, and causing glasses to form in the rock, giving clinker its trademark red/orange appearance and sound. Clinkers are most commonly made up of clays, mudstones, and sandstones that were bedded alongside the coal seam.</a:t>
            </a:r>
            <a:endParaRPr lang="en-US" sz="4800" dirty="0"/>
          </a:p>
        </p:txBody>
      </p:sp>
      <p:sp>
        <p:nvSpPr>
          <p:cNvPr id="11" name="TextBox 10">
            <a:extLst>
              <a:ext uri="{FF2B5EF4-FFF2-40B4-BE49-F238E27FC236}">
                <a16:creationId xmlns:a16="http://schemas.microsoft.com/office/drawing/2014/main" id="{1D751746-7432-F5EC-A151-92136941D6D1}"/>
              </a:ext>
            </a:extLst>
          </p:cNvPr>
          <p:cNvSpPr txBox="1"/>
          <p:nvPr/>
        </p:nvSpPr>
        <p:spPr>
          <a:xfrm>
            <a:off x="815822" y="26439186"/>
            <a:ext cx="13927786" cy="2769989"/>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Purpose</a:t>
            </a:r>
          </a:p>
          <a:p>
            <a:pPr algn="just"/>
            <a:r>
              <a:rPr lang="en-US" sz="4000" dirty="0">
                <a:latin typeface="Times New Roman" panose="02020603050405020304" pitchFamily="18" charset="0"/>
                <a:cs typeface="Times New Roman" panose="02020603050405020304" pitchFamily="18" charset="0"/>
              </a:rPr>
              <a:t>The purpose of this project is to explore </a:t>
            </a:r>
            <a:r>
              <a:rPr lang="en-US" sz="4000" dirty="0" smtClean="0">
                <a:latin typeface="Times New Roman" panose="02020603050405020304" pitchFamily="18" charset="0"/>
                <a:cs typeface="Times New Roman" panose="02020603050405020304" pitchFamily="18" charset="0"/>
              </a:rPr>
              <a:t>the mineralogy </a:t>
            </a:r>
            <a:r>
              <a:rPr lang="en-US" sz="4000" dirty="0">
                <a:latin typeface="Times New Roman" panose="02020603050405020304" pitchFamily="18" charset="0"/>
                <a:cs typeface="Times New Roman" panose="02020603050405020304" pitchFamily="18" charset="0"/>
              </a:rPr>
              <a:t>and chemistry of clinkers in the San Juan </a:t>
            </a:r>
            <a:r>
              <a:rPr lang="en-US" sz="4000" dirty="0" smtClean="0">
                <a:latin typeface="Times New Roman" panose="02020603050405020304" pitchFamily="18" charset="0"/>
                <a:cs typeface="Times New Roman" panose="02020603050405020304" pitchFamily="18" charset="0"/>
              </a:rPr>
              <a:t>Basin and to evaluate </a:t>
            </a:r>
            <a:r>
              <a:rPr lang="en-US" sz="4000" dirty="0">
                <a:latin typeface="Times New Roman" panose="02020603050405020304" pitchFamily="18" charset="0"/>
                <a:cs typeface="Times New Roman" panose="02020603050405020304" pitchFamily="18" charset="0"/>
              </a:rPr>
              <a:t>clinkers for potentially recoverable critical minerals and REE. </a:t>
            </a:r>
          </a:p>
        </p:txBody>
      </p:sp>
      <p:sp>
        <p:nvSpPr>
          <p:cNvPr id="12" name="TextBox 11">
            <a:extLst>
              <a:ext uri="{FF2B5EF4-FFF2-40B4-BE49-F238E27FC236}">
                <a16:creationId xmlns:a16="http://schemas.microsoft.com/office/drawing/2014/main" id="{45448789-3E95-D7B3-ECC7-DF86B3BF0711}"/>
              </a:ext>
            </a:extLst>
          </p:cNvPr>
          <p:cNvSpPr txBox="1"/>
          <p:nvPr/>
        </p:nvSpPr>
        <p:spPr>
          <a:xfrm>
            <a:off x="15830550" y="4973282"/>
            <a:ext cx="21964650" cy="6463308"/>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Clinker Chemistry</a:t>
            </a:r>
          </a:p>
          <a:p>
            <a:r>
              <a:rPr lang="en-US" sz="4000" dirty="0">
                <a:latin typeface="Times New Roman" panose="02020603050405020304" pitchFamily="18" charset="0"/>
                <a:cs typeface="Times New Roman" panose="02020603050405020304" pitchFamily="18" charset="0"/>
              </a:rPr>
              <a:t>	11 samples of clinkers have been analyzed chemically to date. No potentially economic levels of critical minerals, such as rare earth elements (REE), have been observed so far. Clinkers show slightly elevated REE content compared to chondritic values, with light REE enrichment. REE values in clinkers are similar to coal and related strata. </a:t>
            </a:r>
          </a:p>
          <a:p>
            <a:r>
              <a:rPr lang="en-US" sz="4000" dirty="0">
                <a:latin typeface="Times New Roman" panose="02020603050405020304" pitchFamily="18" charset="0"/>
                <a:cs typeface="Times New Roman" panose="02020603050405020304" pitchFamily="18" charset="0"/>
              </a:rPr>
              <a:t>	Clinkers show similar concentrations of elements in the average upper crust sediments. The strong negative Ba anomaly in one sample likely reflects laboratory error. Clinkers show minimal enrichment or depletion in REE compared to Average European Shale. </a:t>
            </a:r>
          </a:p>
          <a:p>
            <a:r>
              <a:rPr lang="en-US" sz="4000" dirty="0">
                <a:latin typeface="Times New Roman" panose="02020603050405020304" pitchFamily="18" charset="0"/>
                <a:cs typeface="Times New Roman" panose="02020603050405020304" pitchFamily="18" charset="0"/>
              </a:rPr>
              <a:t>	These data suggest that clinker formation does not significantly affect REE content in the resulting clinker. </a:t>
            </a:r>
            <a:endParaRPr lang="en-US" sz="6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BC78A49-A40E-C730-7052-1D11E38E2082}"/>
              </a:ext>
            </a:extLst>
          </p:cNvPr>
          <p:cNvSpPr txBox="1"/>
          <p:nvPr/>
        </p:nvSpPr>
        <p:spPr>
          <a:xfrm>
            <a:off x="15239796" y="28671388"/>
            <a:ext cx="22161008"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Petrography of clinkers</a:t>
            </a:r>
            <a:endParaRPr lang="en-US" sz="5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F4E6293-8077-0748-1DB2-086DE8D747C5}"/>
              </a:ext>
            </a:extLst>
          </p:cNvPr>
          <p:cNvSpPr txBox="1"/>
          <p:nvPr/>
        </p:nvSpPr>
        <p:spPr>
          <a:xfrm>
            <a:off x="964779" y="29301337"/>
            <a:ext cx="11430000" cy="5447645"/>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Methods</a:t>
            </a:r>
          </a:p>
          <a:p>
            <a:r>
              <a:rPr lang="en-US" sz="4000" dirty="0">
                <a:latin typeface="Times New Roman" panose="02020603050405020304" pitchFamily="18" charset="0"/>
                <a:cs typeface="Times New Roman" panose="02020603050405020304" pitchFamily="18" charset="0"/>
              </a:rPr>
              <a:t>The methods used in this study are:</a:t>
            </a:r>
          </a:p>
          <a:p>
            <a:pPr marL="685800" indent="-6858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Sample collection</a:t>
            </a:r>
          </a:p>
          <a:p>
            <a:pPr marL="685800" indent="-6858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Rock chemistry</a:t>
            </a:r>
          </a:p>
          <a:p>
            <a:pPr marL="685800" indent="-6858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Petrography</a:t>
            </a:r>
          </a:p>
          <a:p>
            <a:pPr marL="685800" indent="-6858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Microprobe</a:t>
            </a:r>
          </a:p>
          <a:p>
            <a:pPr marL="685800" indent="-6858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X-Ray Diffraction (XRD)</a:t>
            </a:r>
          </a:p>
          <a:p>
            <a:endParaRPr lang="en-US" sz="5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E66E282-A3B2-9669-BFE2-C09132086E35}"/>
              </a:ext>
            </a:extLst>
          </p:cNvPr>
          <p:cNvPicPr>
            <a:picLocks noChangeAspect="1"/>
          </p:cNvPicPr>
          <p:nvPr/>
        </p:nvPicPr>
        <p:blipFill rotWithShape="1">
          <a:blip r:embed="rId4"/>
          <a:srcRect l="3225" t="6656" r="14521" b="3512"/>
          <a:stretch/>
        </p:blipFill>
        <p:spPr>
          <a:xfrm>
            <a:off x="1005840" y="33878871"/>
            <a:ext cx="11628704" cy="9095475"/>
          </a:xfrm>
          <a:prstGeom prst="rect">
            <a:avLst/>
          </a:prstGeom>
        </p:spPr>
      </p:pic>
      <p:sp>
        <p:nvSpPr>
          <p:cNvPr id="3" name="TextBox 2">
            <a:extLst>
              <a:ext uri="{FF2B5EF4-FFF2-40B4-BE49-F238E27FC236}">
                <a16:creationId xmlns:a16="http://schemas.microsoft.com/office/drawing/2014/main" id="{9AC8F516-1072-914E-0B20-E5416B5FFEAF}"/>
              </a:ext>
            </a:extLst>
          </p:cNvPr>
          <p:cNvSpPr txBox="1"/>
          <p:nvPr/>
        </p:nvSpPr>
        <p:spPr>
          <a:xfrm>
            <a:off x="39155111" y="35988401"/>
            <a:ext cx="11230673" cy="8940909"/>
          </a:xfrm>
          <a:prstGeom prst="rect">
            <a:avLst/>
          </a:prstGeom>
          <a:noFill/>
        </p:spPr>
        <p:txBody>
          <a:bodyPr wrap="square" rtlCol="0">
            <a:spAutoFit/>
          </a:bodyPr>
          <a:lstStyle/>
          <a:p>
            <a:r>
              <a:rPr lang="en-US" sz="2300" b="1" dirty="0">
                <a:latin typeface="Times New Roman" panose="02020603050405020304" pitchFamily="18" charset="0"/>
                <a:cs typeface="Times New Roman" panose="02020603050405020304" pitchFamily="18" charset="0"/>
              </a:rPr>
              <a:t>References</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1.	</a:t>
            </a:r>
            <a:r>
              <a:rPr lang="en-US" sz="2300" dirty="0" err="1">
                <a:latin typeface="Times New Roman" panose="02020603050405020304" pitchFamily="18" charset="0"/>
                <a:cs typeface="Times New Roman" panose="02020603050405020304" pitchFamily="18" charset="0"/>
              </a:rPr>
              <a:t>Laita</a:t>
            </a:r>
            <a:r>
              <a:rPr lang="en-US" sz="2300" dirty="0">
                <a:latin typeface="Times New Roman" panose="02020603050405020304" pitchFamily="18" charset="0"/>
                <a:cs typeface="Times New Roman" panose="02020603050405020304" pitchFamily="18" charset="0"/>
              </a:rPr>
              <a:t>, E., </a:t>
            </a:r>
            <a:r>
              <a:rPr lang="en-US" sz="2300" dirty="0" err="1">
                <a:latin typeface="Times New Roman" panose="02020603050405020304" pitchFamily="18" charset="0"/>
                <a:cs typeface="Times New Roman" panose="02020603050405020304" pitchFamily="18" charset="0"/>
              </a:rPr>
              <a:t>Bauluz</a:t>
            </a:r>
            <a:r>
              <a:rPr lang="en-US" sz="2300" dirty="0">
                <a:latin typeface="Times New Roman" panose="02020603050405020304" pitchFamily="18" charset="0"/>
                <a:cs typeface="Times New Roman" panose="02020603050405020304" pitchFamily="18" charset="0"/>
              </a:rPr>
              <a:t>, B., &amp;amp; </a:t>
            </a:r>
            <a:r>
              <a:rPr lang="en-US" sz="2300" dirty="0" err="1">
                <a:latin typeface="Times New Roman" panose="02020603050405020304" pitchFamily="18" charset="0"/>
                <a:cs typeface="Times New Roman" panose="02020603050405020304" pitchFamily="18" charset="0"/>
              </a:rPr>
              <a:t>Yuste</a:t>
            </a:r>
            <a:r>
              <a:rPr lang="en-US" sz="2300" dirty="0">
                <a:latin typeface="Times New Roman" panose="02020603050405020304" pitchFamily="18" charset="0"/>
                <a:cs typeface="Times New Roman" panose="02020603050405020304" pitchFamily="18" charset="0"/>
              </a:rPr>
              <a:t>, A. (2019). High-temperature mineral phases generated in natural clinkers by spontaneous combustion of coal. Minerals, 9(4), 213. https://doi.org/10.3390/min9040213</a:t>
            </a:r>
          </a:p>
          <a:p>
            <a:r>
              <a:rPr lang="en-US" sz="2300" dirty="0">
                <a:latin typeface="Times New Roman" panose="02020603050405020304" pitchFamily="18" charset="0"/>
                <a:cs typeface="Times New Roman" panose="02020603050405020304" pitchFamily="18" charset="0"/>
              </a:rPr>
              <a:t>2.	</a:t>
            </a:r>
            <a:r>
              <a:rPr lang="en-US" sz="2300" dirty="0" err="1">
                <a:latin typeface="Times New Roman" panose="02020603050405020304" pitchFamily="18" charset="0"/>
                <a:cs typeface="Times New Roman" panose="02020603050405020304" pitchFamily="18" charset="0"/>
              </a:rPr>
              <a:t>Heffern</a:t>
            </a:r>
            <a:r>
              <a:rPr lang="en-US" sz="2300" dirty="0">
                <a:latin typeface="Times New Roman" panose="02020603050405020304" pitchFamily="18" charset="0"/>
                <a:cs typeface="Times New Roman" panose="02020603050405020304" pitchFamily="18" charset="0"/>
              </a:rPr>
              <a:t>, E. L., &amp;amp; Coates, D. A. (2004). Geologic history of natural coal-bed fires, Powder River Basin, USA. International Journal of Coal Geology, 59(1-2), 25–47. https://doi.org/10.1016/j.coal.2003.07.002</a:t>
            </a:r>
          </a:p>
          <a:p>
            <a:r>
              <a:rPr lang="en-US" sz="2300" dirty="0">
                <a:latin typeface="Times New Roman" panose="02020603050405020304" pitchFamily="18" charset="0"/>
                <a:cs typeface="Times New Roman" panose="02020603050405020304" pitchFamily="18" charset="0"/>
              </a:rPr>
              <a:t>3.	Mining data solutions. (n.d.). Major Mines &amp;amp; Projects: San </a:t>
            </a:r>
            <a:r>
              <a:rPr lang="en-US" sz="2300" dirty="0" err="1">
                <a:latin typeface="Times New Roman" panose="02020603050405020304" pitchFamily="18" charset="0"/>
                <a:cs typeface="Times New Roman" panose="02020603050405020304" pitchFamily="18" charset="0"/>
              </a:rPr>
              <a:t>juan</a:t>
            </a:r>
            <a:r>
              <a:rPr lang="en-US" sz="2300" dirty="0">
                <a:latin typeface="Times New Roman" panose="02020603050405020304" pitchFamily="18" charset="0"/>
                <a:cs typeface="Times New Roman" panose="02020603050405020304" pitchFamily="18" charset="0"/>
              </a:rPr>
              <a:t> mine. MDO. Retrieved February 17, 2023, from https://miningdataonline.com/property/3412/San-Juan-</a:t>
            </a:r>
          </a:p>
          <a:p>
            <a:r>
              <a:rPr lang="en-US" sz="2300" dirty="0">
                <a:latin typeface="Times New Roman" panose="02020603050405020304" pitchFamily="18" charset="0"/>
                <a:cs typeface="Times New Roman" panose="02020603050405020304" pitchFamily="18" charset="0"/>
              </a:rPr>
              <a:t>4.	</a:t>
            </a:r>
            <a:r>
              <a:rPr lang="en-US" sz="2300" dirty="0" err="1">
                <a:latin typeface="Times New Roman" panose="02020603050405020304" pitchFamily="18" charset="0"/>
                <a:cs typeface="Times New Roman" panose="02020603050405020304" pitchFamily="18" charset="0"/>
              </a:rPr>
              <a:t>Cosica</a:t>
            </a:r>
            <a:r>
              <a:rPr lang="en-US" sz="2300" dirty="0">
                <a:latin typeface="Times New Roman" panose="02020603050405020304" pitchFamily="18" charset="0"/>
                <a:cs typeface="Times New Roman" panose="02020603050405020304" pitchFamily="18" charset="0"/>
              </a:rPr>
              <a:t>, M. A., &amp;amp; Essene, E. J. (1989). </a:t>
            </a:r>
            <a:r>
              <a:rPr lang="en-US" sz="2300" dirty="0" err="1">
                <a:latin typeface="Times New Roman" panose="02020603050405020304" pitchFamily="18" charset="0"/>
                <a:cs typeface="Times New Roman" panose="02020603050405020304" pitchFamily="18" charset="0"/>
              </a:rPr>
              <a:t>Pyrometamorphic</a:t>
            </a:r>
            <a:r>
              <a:rPr lang="en-US" sz="2300" dirty="0">
                <a:latin typeface="Times New Roman" panose="02020603050405020304" pitchFamily="18" charset="0"/>
                <a:cs typeface="Times New Roman" panose="02020603050405020304" pitchFamily="18" charset="0"/>
              </a:rPr>
              <a:t> rocks associated with naturally burned coal beds, Powder River basin, Wyoming. American Minerologist, 74(1), 85–100. Retrieved November 2, 2022, from https://pubs.geoscienceworld.org/msa/ammin/article-abstract/74/1-</a:t>
            </a:r>
          </a:p>
          <a:p>
            <a:r>
              <a:rPr lang="en-US" sz="2300" dirty="0">
                <a:latin typeface="Times New Roman" panose="02020603050405020304" pitchFamily="18" charset="0"/>
                <a:cs typeface="Times New Roman" panose="02020603050405020304" pitchFamily="18" charset="0"/>
              </a:rPr>
              <a:t>5.	Hoffman, G. K., </a:t>
            </a:r>
            <a:r>
              <a:rPr lang="en-US" sz="2300" dirty="0" err="1">
                <a:latin typeface="Times New Roman" panose="02020603050405020304" pitchFamily="18" charset="0"/>
                <a:cs typeface="Times New Roman" panose="02020603050405020304" pitchFamily="18" charset="0"/>
              </a:rPr>
              <a:t>Verploegh</a:t>
            </a:r>
            <a:r>
              <a:rPr lang="en-US" sz="2300" dirty="0">
                <a:latin typeface="Times New Roman" panose="02020603050405020304" pitchFamily="18" charset="0"/>
                <a:cs typeface="Times New Roman" panose="02020603050405020304" pitchFamily="18" charset="0"/>
              </a:rPr>
              <a:t>, J., and Barker, J. M., 1993, Geology and chemistry of humate deposits in the southern San Juan Basin, New Mexico: SME Annual Meeting, Albuquerque, Preprint 94-142, 10 p.</a:t>
            </a:r>
          </a:p>
          <a:p>
            <a:r>
              <a:rPr lang="en-US" sz="2300" dirty="0">
                <a:latin typeface="Times New Roman" panose="02020603050405020304" pitchFamily="18" charset="0"/>
                <a:cs typeface="Times New Roman" panose="02020603050405020304" pitchFamily="18" charset="0"/>
              </a:rPr>
              <a:t>6. Austin, G. S., Hoffman, G. K., Barker, J. M., Zidek, J., &amp;amp; Gilson, N. (n.d.). Proceedings of the 31st Forum  on the Geology of Industrial Minerals— The Borderland Forum, 187. Retrieved February 20, 2023, from https://geoinfo.nmt.edu/publications/monographs/bulletins/downloads/154/B154.pdf </a:t>
            </a:r>
          </a:p>
          <a:p>
            <a:endParaRPr lang="en-US" sz="11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C6382107-B4E8-8A56-3AA1-36FA46B89950}"/>
              </a:ext>
            </a:extLst>
          </p:cNvPr>
          <p:cNvPicPr>
            <a:picLocks noChangeAspect="1"/>
          </p:cNvPicPr>
          <p:nvPr/>
        </p:nvPicPr>
        <p:blipFill rotWithShape="1">
          <a:blip r:embed="rId5"/>
          <a:srcRect b="29708"/>
          <a:stretch/>
        </p:blipFill>
        <p:spPr>
          <a:xfrm>
            <a:off x="39294048" y="12951297"/>
            <a:ext cx="11152517" cy="6297991"/>
          </a:xfrm>
          <a:prstGeom prst="rect">
            <a:avLst/>
          </a:prstGeom>
        </p:spPr>
      </p:pic>
      <p:pic>
        <p:nvPicPr>
          <p:cNvPr id="36" name="Picture 35">
            <a:extLst>
              <a:ext uri="{FF2B5EF4-FFF2-40B4-BE49-F238E27FC236}">
                <a16:creationId xmlns:a16="http://schemas.microsoft.com/office/drawing/2014/main" id="{33B10BA8-1C44-550D-30B7-8252518ABD0A}"/>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0817512" y="34807589"/>
            <a:ext cx="7585836" cy="5689376"/>
          </a:xfrm>
          <a:prstGeom prst="rect">
            <a:avLst/>
          </a:prstGeom>
        </p:spPr>
      </p:pic>
      <p:sp>
        <p:nvSpPr>
          <p:cNvPr id="37" name="TextBox 36">
            <a:extLst>
              <a:ext uri="{FF2B5EF4-FFF2-40B4-BE49-F238E27FC236}">
                <a16:creationId xmlns:a16="http://schemas.microsoft.com/office/drawing/2014/main" id="{1C1A9A76-FA0A-5467-37DB-02C294373BC6}"/>
              </a:ext>
            </a:extLst>
          </p:cNvPr>
          <p:cNvSpPr txBox="1"/>
          <p:nvPr/>
        </p:nvSpPr>
        <p:spPr>
          <a:xfrm>
            <a:off x="15273211" y="40476347"/>
            <a:ext cx="6923774" cy="2062103"/>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Thin </a:t>
            </a:r>
            <a:r>
              <a:rPr lang="en-US" sz="3200" dirty="0">
                <a:latin typeface="Times New Roman" panose="02020603050405020304" pitchFamily="18" charset="0"/>
                <a:cs typeface="Times New Roman" panose="02020603050405020304" pitchFamily="18" charset="0"/>
              </a:rPr>
              <a:t>section scan and photomicrograph of sample COAL9, a </a:t>
            </a:r>
            <a:r>
              <a:rPr lang="en-US" sz="3200" dirty="0" err="1">
                <a:latin typeface="Times New Roman" panose="02020603050405020304" pitchFamily="18" charset="0"/>
                <a:cs typeface="Times New Roman" panose="02020603050405020304" pitchFamily="18" charset="0"/>
              </a:rPr>
              <a:t>pyrometamorphosed</a:t>
            </a:r>
            <a:r>
              <a:rPr lang="en-US" sz="3200" dirty="0">
                <a:latin typeface="Times New Roman" panose="02020603050405020304" pitchFamily="18" charset="0"/>
                <a:cs typeface="Times New Roman" panose="02020603050405020304" pitchFamily="18" charset="0"/>
              </a:rPr>
              <a:t> mudstone with </a:t>
            </a:r>
            <a:r>
              <a:rPr lang="en-US" sz="3200" dirty="0" smtClean="0">
                <a:latin typeface="Times New Roman" panose="02020603050405020304" pitchFamily="18" charset="0"/>
                <a:cs typeface="Times New Roman" panose="02020603050405020304" pitchFamily="18" charset="0"/>
              </a:rPr>
              <a:t>grains </a:t>
            </a:r>
            <a:r>
              <a:rPr lang="en-US" sz="3200" dirty="0">
                <a:latin typeface="Times New Roman" panose="02020603050405020304" pitchFamily="18" charset="0"/>
                <a:cs typeface="Times New Roman" panose="02020603050405020304" pitchFamily="18" charset="0"/>
              </a:rPr>
              <a:t>of quartz.</a:t>
            </a:r>
          </a:p>
        </p:txBody>
      </p:sp>
      <p:sp>
        <p:nvSpPr>
          <p:cNvPr id="38" name="TextBox 37">
            <a:extLst>
              <a:ext uri="{FF2B5EF4-FFF2-40B4-BE49-F238E27FC236}">
                <a16:creationId xmlns:a16="http://schemas.microsoft.com/office/drawing/2014/main" id="{4EB5974C-1C95-9E17-5CE7-6249F1F62121}"/>
              </a:ext>
            </a:extLst>
          </p:cNvPr>
          <p:cNvSpPr txBox="1"/>
          <p:nvPr/>
        </p:nvSpPr>
        <p:spPr>
          <a:xfrm>
            <a:off x="23039783" y="40476667"/>
            <a:ext cx="6611233" cy="255454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Thin </a:t>
            </a:r>
            <a:r>
              <a:rPr lang="en-US" sz="3200" dirty="0">
                <a:latin typeface="Times New Roman" panose="02020603050405020304" pitchFamily="18" charset="0"/>
                <a:cs typeface="Times New Roman" panose="02020603050405020304" pitchFamily="18" charset="0"/>
              </a:rPr>
              <a:t>section scan and photomicrograph of sample COAL28, a claystone/mudstone clinker containing more abundant clay </a:t>
            </a:r>
            <a:r>
              <a:rPr lang="en-US" sz="3200" dirty="0" smtClean="0">
                <a:latin typeface="Times New Roman" panose="02020603050405020304" pitchFamily="18" charset="0"/>
                <a:cs typeface="Times New Roman" panose="02020603050405020304" pitchFamily="18" charset="0"/>
              </a:rPr>
              <a:t>minerals.</a:t>
            </a:r>
            <a:endParaRPr lang="en-US" sz="32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31650FD2-56D5-3A91-0CCB-D855148FF571}"/>
              </a:ext>
            </a:extLst>
          </p:cNvPr>
          <p:cNvSpPr txBox="1"/>
          <p:nvPr/>
        </p:nvSpPr>
        <p:spPr>
          <a:xfrm>
            <a:off x="30927481" y="40548937"/>
            <a:ext cx="6749491" cy="255454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Thin </a:t>
            </a:r>
            <a:r>
              <a:rPr lang="en-US" sz="3200" dirty="0">
                <a:latin typeface="Times New Roman" panose="02020603050405020304" pitchFamily="18" charset="0"/>
                <a:cs typeface="Times New Roman" panose="02020603050405020304" pitchFamily="18" charset="0"/>
              </a:rPr>
              <a:t>section scan and photomicrograph of COAL36, which is a </a:t>
            </a:r>
            <a:r>
              <a:rPr lang="en-US" sz="3200" dirty="0" smtClean="0">
                <a:latin typeface="Times New Roman" panose="02020603050405020304" pitchFamily="18" charset="0"/>
                <a:cs typeface="Times New Roman" panose="02020603050405020304" pitchFamily="18" charset="0"/>
              </a:rPr>
              <a:t>fine-grained </a:t>
            </a:r>
            <a:r>
              <a:rPr lang="en-US" sz="3200" dirty="0">
                <a:latin typeface="Times New Roman" panose="02020603050405020304" pitchFamily="18" charset="0"/>
                <a:cs typeface="Times New Roman" panose="02020603050405020304" pitchFamily="18" charset="0"/>
              </a:rPr>
              <a:t>quartz arenite rich in iron oxide. Bedding is defined by variations in grain size and quartz content.</a:t>
            </a:r>
          </a:p>
        </p:txBody>
      </p:sp>
      <p:pic>
        <p:nvPicPr>
          <p:cNvPr id="43" name="Picture 42">
            <a:extLst>
              <a:ext uri="{FF2B5EF4-FFF2-40B4-BE49-F238E27FC236}">
                <a16:creationId xmlns:a16="http://schemas.microsoft.com/office/drawing/2014/main" id="{BF814F67-767D-CA7D-A614-CB5C6E4191D3}"/>
              </a:ext>
            </a:extLst>
          </p:cNvPr>
          <p:cNvPicPr>
            <a:picLocks noChangeAspect="1"/>
          </p:cNvPicPr>
          <p:nvPr/>
        </p:nvPicPr>
        <p:blipFill>
          <a:blip r:embed="rId7"/>
          <a:stretch>
            <a:fillRect/>
          </a:stretch>
        </p:blipFill>
        <p:spPr>
          <a:xfrm>
            <a:off x="996665" y="455813"/>
            <a:ext cx="8083068" cy="2154435"/>
          </a:xfrm>
          <a:prstGeom prst="rect">
            <a:avLst/>
          </a:prstGeom>
        </p:spPr>
      </p:pic>
      <p:pic>
        <p:nvPicPr>
          <p:cNvPr id="44" name="Picture 43">
            <a:extLst>
              <a:ext uri="{FF2B5EF4-FFF2-40B4-BE49-F238E27FC236}">
                <a16:creationId xmlns:a16="http://schemas.microsoft.com/office/drawing/2014/main" id="{AAB3A9C0-6C7C-AE85-3416-CE942AE9E242}"/>
              </a:ext>
            </a:extLst>
          </p:cNvPr>
          <p:cNvPicPr>
            <a:picLocks noChangeAspect="1"/>
          </p:cNvPicPr>
          <p:nvPr/>
        </p:nvPicPr>
        <p:blipFill>
          <a:blip r:embed="rId8"/>
          <a:stretch>
            <a:fillRect/>
          </a:stretch>
        </p:blipFill>
        <p:spPr>
          <a:xfrm>
            <a:off x="45804017" y="2515940"/>
            <a:ext cx="4954555" cy="1816653"/>
          </a:xfrm>
          <a:prstGeom prst="rect">
            <a:avLst/>
          </a:prstGeom>
        </p:spPr>
      </p:pic>
      <p:pic>
        <p:nvPicPr>
          <p:cNvPr id="45" name="Picture 44">
            <a:extLst>
              <a:ext uri="{FF2B5EF4-FFF2-40B4-BE49-F238E27FC236}">
                <a16:creationId xmlns:a16="http://schemas.microsoft.com/office/drawing/2014/main" id="{CAD2DC4A-1BCE-174C-BA36-77271C3A50FD}"/>
              </a:ext>
            </a:extLst>
          </p:cNvPr>
          <p:cNvPicPr>
            <a:picLocks noChangeAspect="1"/>
          </p:cNvPicPr>
          <p:nvPr/>
        </p:nvPicPr>
        <p:blipFill>
          <a:blip r:embed="rId9"/>
          <a:stretch>
            <a:fillRect/>
          </a:stretch>
        </p:blipFill>
        <p:spPr>
          <a:xfrm>
            <a:off x="962796" y="2655379"/>
            <a:ext cx="8083068" cy="1533171"/>
          </a:xfrm>
          <a:prstGeom prst="rect">
            <a:avLst/>
          </a:prstGeom>
        </p:spPr>
      </p:pic>
      <p:pic>
        <p:nvPicPr>
          <p:cNvPr id="46" name="Picture 45">
            <a:extLst>
              <a:ext uri="{FF2B5EF4-FFF2-40B4-BE49-F238E27FC236}">
                <a16:creationId xmlns:a16="http://schemas.microsoft.com/office/drawing/2014/main" id="{6E8A92DA-47E8-7325-4290-8EC252BD959E}"/>
              </a:ext>
            </a:extLst>
          </p:cNvPr>
          <p:cNvPicPr>
            <a:picLocks noChangeAspect="1"/>
          </p:cNvPicPr>
          <p:nvPr/>
        </p:nvPicPr>
        <p:blipFill>
          <a:blip r:embed="rId10"/>
          <a:stretch>
            <a:fillRect/>
          </a:stretch>
        </p:blipFill>
        <p:spPr>
          <a:xfrm>
            <a:off x="42160536" y="2807779"/>
            <a:ext cx="3581597" cy="1666091"/>
          </a:xfrm>
          <a:prstGeom prst="rect">
            <a:avLst/>
          </a:prstGeom>
        </p:spPr>
      </p:pic>
      <p:pic>
        <p:nvPicPr>
          <p:cNvPr id="47" name="Picture 46">
            <a:extLst>
              <a:ext uri="{FF2B5EF4-FFF2-40B4-BE49-F238E27FC236}">
                <a16:creationId xmlns:a16="http://schemas.microsoft.com/office/drawing/2014/main" id="{80CC1C80-3688-308B-A0C5-6B2FEEF65E80}"/>
              </a:ext>
            </a:extLst>
          </p:cNvPr>
          <p:cNvPicPr>
            <a:picLocks noChangeAspect="1"/>
          </p:cNvPicPr>
          <p:nvPr/>
        </p:nvPicPr>
        <p:blipFill>
          <a:blip r:embed="rId11"/>
          <a:stretch>
            <a:fillRect/>
          </a:stretch>
        </p:blipFill>
        <p:spPr>
          <a:xfrm>
            <a:off x="43709292" y="793595"/>
            <a:ext cx="5913388" cy="1816653"/>
          </a:xfrm>
          <a:prstGeom prst="rect">
            <a:avLst/>
          </a:prstGeom>
        </p:spPr>
      </p:pic>
      <p:pic>
        <p:nvPicPr>
          <p:cNvPr id="4" name="Picture 3">
            <a:extLst>
              <a:ext uri="{FF2B5EF4-FFF2-40B4-BE49-F238E27FC236}">
                <a16:creationId xmlns:a16="http://schemas.microsoft.com/office/drawing/2014/main" id="{32BEA357-6B92-4B3E-3862-EDE0ECBE4D6F}"/>
              </a:ext>
            </a:extLst>
          </p:cNvPr>
          <p:cNvPicPr>
            <a:picLocks noChangeAspect="1"/>
          </p:cNvPicPr>
          <p:nvPr/>
        </p:nvPicPr>
        <p:blipFill>
          <a:blip r:embed="rId12"/>
          <a:stretch>
            <a:fillRect/>
          </a:stretch>
        </p:blipFill>
        <p:spPr>
          <a:xfrm>
            <a:off x="15273211" y="29713322"/>
            <a:ext cx="7636323" cy="4595191"/>
          </a:xfrm>
          <a:prstGeom prst="rect">
            <a:avLst/>
          </a:prstGeom>
        </p:spPr>
      </p:pic>
      <p:pic>
        <p:nvPicPr>
          <p:cNvPr id="14" name="Picture 13">
            <a:extLst>
              <a:ext uri="{FF2B5EF4-FFF2-40B4-BE49-F238E27FC236}">
                <a16:creationId xmlns:a16="http://schemas.microsoft.com/office/drawing/2014/main" id="{15C27B50-FA1C-DB0F-4779-4D1704602A67}"/>
              </a:ext>
            </a:extLst>
          </p:cNvPr>
          <p:cNvPicPr>
            <a:picLocks noChangeAspect="1"/>
          </p:cNvPicPr>
          <p:nvPr/>
        </p:nvPicPr>
        <p:blipFill>
          <a:blip r:embed="rId13"/>
          <a:stretch>
            <a:fillRect/>
          </a:stretch>
        </p:blipFill>
        <p:spPr>
          <a:xfrm>
            <a:off x="23005407" y="29743471"/>
            <a:ext cx="7681929" cy="4595190"/>
          </a:xfrm>
          <a:prstGeom prst="rect">
            <a:avLst/>
          </a:prstGeom>
        </p:spPr>
      </p:pic>
      <p:pic>
        <p:nvPicPr>
          <p:cNvPr id="16" name="Picture 15">
            <a:extLst>
              <a:ext uri="{FF2B5EF4-FFF2-40B4-BE49-F238E27FC236}">
                <a16:creationId xmlns:a16="http://schemas.microsoft.com/office/drawing/2014/main" id="{C90EDA3A-3584-6212-7793-AFB9046CFD73}"/>
              </a:ext>
            </a:extLst>
          </p:cNvPr>
          <p:cNvPicPr>
            <a:picLocks noChangeAspect="1"/>
          </p:cNvPicPr>
          <p:nvPr/>
        </p:nvPicPr>
        <p:blipFill>
          <a:blip r:embed="rId14"/>
          <a:stretch>
            <a:fillRect/>
          </a:stretch>
        </p:blipFill>
        <p:spPr>
          <a:xfrm>
            <a:off x="30796067" y="29743472"/>
            <a:ext cx="7825786" cy="4565042"/>
          </a:xfrm>
          <a:prstGeom prst="rect">
            <a:avLst/>
          </a:prstGeom>
        </p:spPr>
      </p:pic>
      <p:pic>
        <p:nvPicPr>
          <p:cNvPr id="18" name="Picture 17">
            <a:extLst>
              <a:ext uri="{FF2B5EF4-FFF2-40B4-BE49-F238E27FC236}">
                <a16:creationId xmlns:a16="http://schemas.microsoft.com/office/drawing/2014/main" id="{FE136B3B-53C0-0E09-2724-612238A2F386}"/>
              </a:ext>
            </a:extLst>
          </p:cNvPr>
          <p:cNvPicPr>
            <a:picLocks noChangeAspect="1"/>
          </p:cNvPicPr>
          <p:nvPr/>
        </p:nvPicPr>
        <p:blipFill>
          <a:blip r:embed="rId15"/>
          <a:stretch>
            <a:fillRect/>
          </a:stretch>
        </p:blipFill>
        <p:spPr>
          <a:xfrm>
            <a:off x="39294047" y="5047151"/>
            <a:ext cx="11091737" cy="7735775"/>
          </a:xfrm>
          <a:prstGeom prst="rect">
            <a:avLst/>
          </a:prstGeom>
        </p:spPr>
      </p:pic>
      <p:sp>
        <p:nvSpPr>
          <p:cNvPr id="19" name="TextBox 18">
            <a:extLst>
              <a:ext uri="{FF2B5EF4-FFF2-40B4-BE49-F238E27FC236}">
                <a16:creationId xmlns:a16="http://schemas.microsoft.com/office/drawing/2014/main" id="{48E3160C-0C20-F44B-72DB-DB4B9E82AA91}"/>
              </a:ext>
            </a:extLst>
          </p:cNvPr>
          <p:cNvSpPr txBox="1"/>
          <p:nvPr/>
        </p:nvSpPr>
        <p:spPr>
          <a:xfrm>
            <a:off x="9913975" y="33973739"/>
            <a:ext cx="3577951" cy="304698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Location </a:t>
            </a:r>
            <a:r>
              <a:rPr lang="en-US" sz="3200" dirty="0">
                <a:latin typeface="Times New Roman" panose="02020603050405020304" pitchFamily="18" charset="0"/>
                <a:cs typeface="Times New Roman" panose="02020603050405020304" pitchFamily="18" charset="0"/>
              </a:rPr>
              <a:t>of clinker deposits in the coal fields of the San Juan Basin, northwestern New Mexico.</a:t>
            </a:r>
          </a:p>
        </p:txBody>
      </p:sp>
      <p:sp>
        <p:nvSpPr>
          <p:cNvPr id="20" name="TextBox 19">
            <a:extLst>
              <a:ext uri="{FF2B5EF4-FFF2-40B4-BE49-F238E27FC236}">
                <a16:creationId xmlns:a16="http://schemas.microsoft.com/office/drawing/2014/main" id="{E22A70D7-0B2C-1EEB-4F80-7DD277676650}"/>
              </a:ext>
            </a:extLst>
          </p:cNvPr>
          <p:cNvSpPr txBox="1"/>
          <p:nvPr/>
        </p:nvSpPr>
        <p:spPr>
          <a:xfrm>
            <a:off x="15741269" y="18199353"/>
            <a:ext cx="21964649"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Chondrite </a:t>
            </a:r>
            <a:r>
              <a:rPr lang="en-US" sz="3200" dirty="0">
                <a:latin typeface="Times New Roman" panose="02020603050405020304" pitchFamily="18" charset="0"/>
                <a:cs typeface="Times New Roman" panose="02020603050405020304" pitchFamily="18" charset="0"/>
              </a:rPr>
              <a:t>normalized REE diagrams of coal (A) and clinker (B) showing LREE enriched profiles.</a:t>
            </a:r>
          </a:p>
        </p:txBody>
      </p:sp>
      <p:sp>
        <p:nvSpPr>
          <p:cNvPr id="21" name="TextBox 20">
            <a:extLst>
              <a:ext uri="{FF2B5EF4-FFF2-40B4-BE49-F238E27FC236}">
                <a16:creationId xmlns:a16="http://schemas.microsoft.com/office/drawing/2014/main" id="{B72ABAC2-8405-97AE-75AB-33B69BE93BE6}"/>
              </a:ext>
            </a:extLst>
          </p:cNvPr>
          <p:cNvSpPr txBox="1"/>
          <p:nvPr/>
        </p:nvSpPr>
        <p:spPr>
          <a:xfrm>
            <a:off x="15547873" y="26607018"/>
            <a:ext cx="22769179"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Clinker chemistry normalized to average upper crust sediment values. B: Clinker REE concentrations normalized to Average European Shale showing that REE are not enriched or depleted compared to standard values. </a:t>
            </a:r>
          </a:p>
        </p:txBody>
      </p:sp>
      <p:sp>
        <p:nvSpPr>
          <p:cNvPr id="26" name="TextBox 25">
            <a:extLst>
              <a:ext uri="{FF2B5EF4-FFF2-40B4-BE49-F238E27FC236}">
                <a16:creationId xmlns:a16="http://schemas.microsoft.com/office/drawing/2014/main" id="{486C5749-AE04-7383-66AA-3C99060325B9}"/>
              </a:ext>
            </a:extLst>
          </p:cNvPr>
          <p:cNvSpPr txBox="1"/>
          <p:nvPr/>
        </p:nvSpPr>
        <p:spPr>
          <a:xfrm>
            <a:off x="39233084" y="19201937"/>
            <a:ext cx="11152517" cy="2062103"/>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Variation in color across a clinker seam appears to correlate with a difference in grain size. Lighter red/orange (left) is finer grained than the darker red (right) (Sample COAL9f) </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B</a:t>
            </a:r>
            <a:r>
              <a:rPr lang="en-US" sz="3200" dirty="0">
                <a:latin typeface="Times New Roman" panose="02020603050405020304" pitchFamily="18" charset="0"/>
                <a:cs typeface="Times New Roman" panose="02020603050405020304" pitchFamily="18" charset="0"/>
              </a:rPr>
              <a:t>: Transition between clinker (left) and coal (right). </a:t>
            </a:r>
          </a:p>
        </p:txBody>
      </p:sp>
      <p:sp>
        <p:nvSpPr>
          <p:cNvPr id="24" name="TextBox 23">
            <a:extLst>
              <a:ext uri="{FF2B5EF4-FFF2-40B4-BE49-F238E27FC236}">
                <a16:creationId xmlns:a16="http://schemas.microsoft.com/office/drawing/2014/main" id="{969BDE04-0317-919D-8331-C9786BF81B9D}"/>
              </a:ext>
            </a:extLst>
          </p:cNvPr>
          <p:cNvSpPr txBox="1"/>
          <p:nvPr/>
        </p:nvSpPr>
        <p:spPr>
          <a:xfrm>
            <a:off x="39294046" y="5047152"/>
            <a:ext cx="939553" cy="923330"/>
          </a:xfrm>
          <a:prstGeom prst="rect">
            <a:avLst/>
          </a:prstGeom>
          <a:solidFill>
            <a:schemeClr val="bg1"/>
          </a:solidFill>
          <a:ln>
            <a:solidFill>
              <a:schemeClr val="tx1"/>
            </a:solidFill>
          </a:ln>
        </p:spPr>
        <p:txBody>
          <a:bodyPr wrap="square" rtlCol="0" anchor="ctr">
            <a:spAutoFit/>
          </a:bodyPr>
          <a:lstStyle/>
          <a:p>
            <a:pPr algn="ctr"/>
            <a:r>
              <a:rPr lang="en-US" sz="5400" dirty="0">
                <a:latin typeface="Times New Roman" panose="02020603050405020304" pitchFamily="18" charset="0"/>
                <a:cs typeface="Times New Roman" panose="02020603050405020304" pitchFamily="18" charset="0"/>
              </a:rPr>
              <a:t>A</a:t>
            </a:r>
          </a:p>
        </p:txBody>
      </p:sp>
      <p:sp>
        <p:nvSpPr>
          <p:cNvPr id="30" name="TextBox 29">
            <a:extLst>
              <a:ext uri="{FF2B5EF4-FFF2-40B4-BE49-F238E27FC236}">
                <a16:creationId xmlns:a16="http://schemas.microsoft.com/office/drawing/2014/main" id="{0DA35D40-2C5E-B649-C608-76E894B88CE4}"/>
              </a:ext>
            </a:extLst>
          </p:cNvPr>
          <p:cNvSpPr txBox="1"/>
          <p:nvPr/>
        </p:nvSpPr>
        <p:spPr>
          <a:xfrm>
            <a:off x="39294045" y="12957401"/>
            <a:ext cx="939553" cy="923330"/>
          </a:xfrm>
          <a:prstGeom prst="rect">
            <a:avLst/>
          </a:prstGeom>
          <a:solidFill>
            <a:schemeClr val="bg1"/>
          </a:solidFill>
          <a:ln>
            <a:solidFill>
              <a:schemeClr val="tx1"/>
            </a:solidFill>
          </a:ln>
        </p:spPr>
        <p:txBody>
          <a:bodyPr wrap="square" rtlCol="0" anchor="ctr">
            <a:spAutoFit/>
          </a:bodyPr>
          <a:lstStyle/>
          <a:p>
            <a:pPr algn="ctr"/>
            <a:r>
              <a:rPr lang="en-US" sz="5400" dirty="0">
                <a:latin typeface="Times New Roman" panose="02020603050405020304" pitchFamily="18" charset="0"/>
                <a:cs typeface="Times New Roman" panose="02020603050405020304" pitchFamily="18" charset="0"/>
              </a:rPr>
              <a:t>B</a:t>
            </a:r>
          </a:p>
        </p:txBody>
      </p:sp>
      <p:grpSp>
        <p:nvGrpSpPr>
          <p:cNvPr id="50" name="Group 49">
            <a:extLst>
              <a:ext uri="{FF2B5EF4-FFF2-40B4-BE49-F238E27FC236}">
                <a16:creationId xmlns:a16="http://schemas.microsoft.com/office/drawing/2014/main" id="{1975E70F-73BD-DA83-F935-903087158087}"/>
              </a:ext>
            </a:extLst>
          </p:cNvPr>
          <p:cNvGrpSpPr/>
          <p:nvPr/>
        </p:nvGrpSpPr>
        <p:grpSpPr>
          <a:xfrm>
            <a:off x="15741271" y="12275769"/>
            <a:ext cx="22294430" cy="5934856"/>
            <a:chOff x="15741271" y="8432946"/>
            <a:chExt cx="22294430" cy="5934856"/>
          </a:xfrm>
        </p:grpSpPr>
        <p:pic>
          <p:nvPicPr>
            <p:cNvPr id="23" name="Picture 22">
              <a:extLst>
                <a:ext uri="{FF2B5EF4-FFF2-40B4-BE49-F238E27FC236}">
                  <a16:creationId xmlns:a16="http://schemas.microsoft.com/office/drawing/2014/main" id="{2CD426CA-3E2D-5F60-D8C4-0ECD394367CE}"/>
                </a:ext>
              </a:extLst>
            </p:cNvPr>
            <p:cNvPicPr>
              <a:picLocks noChangeAspect="1"/>
            </p:cNvPicPr>
            <p:nvPr/>
          </p:nvPicPr>
          <p:blipFill rotWithShape="1">
            <a:blip r:embed="rId16"/>
            <a:srcRect l="5412" b="7408"/>
            <a:stretch/>
          </p:blipFill>
          <p:spPr>
            <a:xfrm>
              <a:off x="16394041" y="8436203"/>
              <a:ext cx="10762226" cy="5931599"/>
            </a:xfrm>
            <a:prstGeom prst="rect">
              <a:avLst/>
            </a:prstGeom>
          </p:spPr>
        </p:pic>
        <p:pic>
          <p:nvPicPr>
            <p:cNvPr id="29" name="Picture 28">
              <a:extLst>
                <a:ext uri="{FF2B5EF4-FFF2-40B4-BE49-F238E27FC236}">
                  <a16:creationId xmlns:a16="http://schemas.microsoft.com/office/drawing/2014/main" id="{FB74D25F-95D2-9D15-DFBA-483039472A4B}"/>
                </a:ext>
              </a:extLst>
            </p:cNvPr>
            <p:cNvPicPr>
              <a:picLocks noChangeAspect="1"/>
            </p:cNvPicPr>
            <p:nvPr/>
          </p:nvPicPr>
          <p:blipFill rotWithShape="1">
            <a:blip r:embed="rId17"/>
            <a:srcRect l="4586" b="7515"/>
            <a:stretch/>
          </p:blipFill>
          <p:spPr>
            <a:xfrm>
              <a:off x="27947815" y="8484373"/>
              <a:ext cx="10087886" cy="5880216"/>
            </a:xfrm>
            <a:prstGeom prst="rect">
              <a:avLst/>
            </a:prstGeom>
          </p:spPr>
        </p:pic>
        <p:sp>
          <p:nvSpPr>
            <p:cNvPr id="31" name="TextBox 30">
              <a:extLst>
                <a:ext uri="{FF2B5EF4-FFF2-40B4-BE49-F238E27FC236}">
                  <a16:creationId xmlns:a16="http://schemas.microsoft.com/office/drawing/2014/main" id="{302F2E3C-E805-5AE3-800D-CCD52AC928F6}"/>
                </a:ext>
              </a:extLst>
            </p:cNvPr>
            <p:cNvSpPr txBox="1"/>
            <p:nvPr/>
          </p:nvSpPr>
          <p:spPr>
            <a:xfrm>
              <a:off x="32292610" y="9116613"/>
              <a:ext cx="2933700" cy="707886"/>
            </a:xfrm>
            <a:prstGeom prst="rect">
              <a:avLst/>
            </a:prstGeom>
            <a:noFill/>
          </p:spPr>
          <p:txBody>
            <a:bodyPr wrap="square" rtlCol="0">
              <a:spAutoFit/>
            </a:bodyPr>
            <a:lstStyle/>
            <a:p>
              <a:r>
                <a:rPr lang="en-US" sz="4000" dirty="0"/>
                <a:t>Clinker</a:t>
              </a:r>
              <a:endParaRPr lang="en-US" dirty="0"/>
            </a:p>
          </p:txBody>
        </p:sp>
        <p:sp>
          <p:nvSpPr>
            <p:cNvPr id="32" name="TextBox 31">
              <a:extLst>
                <a:ext uri="{FF2B5EF4-FFF2-40B4-BE49-F238E27FC236}">
                  <a16:creationId xmlns:a16="http://schemas.microsoft.com/office/drawing/2014/main" id="{3E2AA9ED-AED9-65DA-B8BF-B9386C3FA78D}"/>
                </a:ext>
              </a:extLst>
            </p:cNvPr>
            <p:cNvSpPr txBox="1"/>
            <p:nvPr/>
          </p:nvSpPr>
          <p:spPr>
            <a:xfrm>
              <a:off x="20693319" y="8432946"/>
              <a:ext cx="3954122" cy="707886"/>
            </a:xfrm>
            <a:prstGeom prst="rect">
              <a:avLst/>
            </a:prstGeom>
            <a:noFill/>
          </p:spPr>
          <p:txBody>
            <a:bodyPr wrap="square" rtlCol="0">
              <a:spAutoFit/>
            </a:bodyPr>
            <a:lstStyle/>
            <a:p>
              <a:r>
                <a:rPr lang="en-US" sz="4000" dirty="0"/>
                <a:t>Coal</a:t>
              </a:r>
            </a:p>
          </p:txBody>
        </p:sp>
        <p:sp>
          <p:nvSpPr>
            <p:cNvPr id="39" name="TextBox 38">
              <a:extLst>
                <a:ext uri="{FF2B5EF4-FFF2-40B4-BE49-F238E27FC236}">
                  <a16:creationId xmlns:a16="http://schemas.microsoft.com/office/drawing/2014/main" id="{6A3755EF-F1E1-57A1-2B0E-8C07CF622BF4}"/>
                </a:ext>
              </a:extLst>
            </p:cNvPr>
            <p:cNvSpPr txBox="1"/>
            <p:nvPr/>
          </p:nvSpPr>
          <p:spPr>
            <a:xfrm>
              <a:off x="17505370" y="8642301"/>
              <a:ext cx="939553" cy="923330"/>
            </a:xfrm>
            <a:prstGeom prst="rect">
              <a:avLst/>
            </a:prstGeom>
            <a:solidFill>
              <a:schemeClr val="bg1"/>
            </a:solidFill>
            <a:ln>
              <a:solidFill>
                <a:schemeClr val="tx1"/>
              </a:solidFill>
            </a:ln>
          </p:spPr>
          <p:txBody>
            <a:bodyPr wrap="square" rtlCol="0" anchor="ctr">
              <a:spAutoFit/>
            </a:bodyPr>
            <a:lstStyle/>
            <a:p>
              <a:pPr algn="ctr"/>
              <a:r>
                <a:rPr lang="en-US" sz="5400" dirty="0">
                  <a:latin typeface="Times New Roman" panose="02020603050405020304" pitchFamily="18" charset="0"/>
                  <a:cs typeface="Times New Roman" panose="02020603050405020304" pitchFamily="18" charset="0"/>
                </a:rPr>
                <a:t>A</a:t>
              </a:r>
            </a:p>
          </p:txBody>
        </p:sp>
        <p:sp>
          <p:nvSpPr>
            <p:cNvPr id="40" name="TextBox 39">
              <a:extLst>
                <a:ext uri="{FF2B5EF4-FFF2-40B4-BE49-F238E27FC236}">
                  <a16:creationId xmlns:a16="http://schemas.microsoft.com/office/drawing/2014/main" id="{8AD99B96-20B2-582D-DD55-25EAC110FF64}"/>
                </a:ext>
              </a:extLst>
            </p:cNvPr>
            <p:cNvSpPr txBox="1"/>
            <p:nvPr/>
          </p:nvSpPr>
          <p:spPr>
            <a:xfrm>
              <a:off x="29089025" y="8672449"/>
              <a:ext cx="939553" cy="923330"/>
            </a:xfrm>
            <a:prstGeom prst="rect">
              <a:avLst/>
            </a:prstGeom>
            <a:solidFill>
              <a:schemeClr val="bg1"/>
            </a:solidFill>
            <a:ln>
              <a:solidFill>
                <a:schemeClr val="tx1"/>
              </a:solidFill>
            </a:ln>
          </p:spPr>
          <p:txBody>
            <a:bodyPr wrap="square" rtlCol="0" anchor="ctr">
              <a:spAutoFit/>
            </a:bodyPr>
            <a:lstStyle/>
            <a:p>
              <a:pPr algn="ctr"/>
              <a:r>
                <a:rPr lang="en-US" sz="5400" dirty="0">
                  <a:latin typeface="Times New Roman" panose="02020603050405020304" pitchFamily="18" charset="0"/>
                  <a:cs typeface="Times New Roman" panose="02020603050405020304" pitchFamily="18" charset="0"/>
                </a:rPr>
                <a:t>B</a:t>
              </a:r>
            </a:p>
          </p:txBody>
        </p:sp>
        <p:sp>
          <p:nvSpPr>
            <p:cNvPr id="48" name="TextBox 47">
              <a:extLst>
                <a:ext uri="{FF2B5EF4-FFF2-40B4-BE49-F238E27FC236}">
                  <a16:creationId xmlns:a16="http://schemas.microsoft.com/office/drawing/2014/main" id="{9ADE3747-FA67-1F68-CCEC-2BC52B2C16DB}"/>
                </a:ext>
              </a:extLst>
            </p:cNvPr>
            <p:cNvSpPr txBox="1"/>
            <p:nvPr/>
          </p:nvSpPr>
          <p:spPr>
            <a:xfrm rot="16200000">
              <a:off x="26332149" y="11202863"/>
              <a:ext cx="3081221"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Sample/chondrite</a:t>
              </a:r>
            </a:p>
          </p:txBody>
        </p:sp>
        <p:sp>
          <p:nvSpPr>
            <p:cNvPr id="49" name="TextBox 48">
              <a:extLst>
                <a:ext uri="{FF2B5EF4-FFF2-40B4-BE49-F238E27FC236}">
                  <a16:creationId xmlns:a16="http://schemas.microsoft.com/office/drawing/2014/main" id="{C44C89B4-80D0-E0BC-C7C7-819F5D1E4F35}"/>
                </a:ext>
              </a:extLst>
            </p:cNvPr>
            <p:cNvSpPr txBox="1"/>
            <p:nvPr/>
          </p:nvSpPr>
          <p:spPr>
            <a:xfrm rot="16200000">
              <a:off x="14462270" y="11135748"/>
              <a:ext cx="3081221"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Sample/chondrite</a:t>
              </a:r>
            </a:p>
          </p:txBody>
        </p:sp>
      </p:grpSp>
      <p:grpSp>
        <p:nvGrpSpPr>
          <p:cNvPr id="56" name="Group 55">
            <a:extLst>
              <a:ext uri="{FF2B5EF4-FFF2-40B4-BE49-F238E27FC236}">
                <a16:creationId xmlns:a16="http://schemas.microsoft.com/office/drawing/2014/main" id="{7357A518-57D3-F160-E4B2-483D63560373}"/>
              </a:ext>
            </a:extLst>
          </p:cNvPr>
          <p:cNvGrpSpPr/>
          <p:nvPr/>
        </p:nvGrpSpPr>
        <p:grpSpPr>
          <a:xfrm>
            <a:off x="15547873" y="19825712"/>
            <a:ext cx="22769180" cy="6771835"/>
            <a:chOff x="15547873" y="20205535"/>
            <a:chExt cx="22769180" cy="6771835"/>
          </a:xfrm>
        </p:grpSpPr>
        <p:grpSp>
          <p:nvGrpSpPr>
            <p:cNvPr id="53" name="Group 52">
              <a:extLst>
                <a:ext uri="{FF2B5EF4-FFF2-40B4-BE49-F238E27FC236}">
                  <a16:creationId xmlns:a16="http://schemas.microsoft.com/office/drawing/2014/main" id="{AB6ACF8D-4CF3-AB17-0F92-3AC38421E15C}"/>
                </a:ext>
              </a:extLst>
            </p:cNvPr>
            <p:cNvGrpSpPr/>
            <p:nvPr/>
          </p:nvGrpSpPr>
          <p:grpSpPr>
            <a:xfrm>
              <a:off x="15547873" y="20205535"/>
              <a:ext cx="22769180" cy="6771835"/>
              <a:chOff x="15547873" y="20205535"/>
              <a:chExt cx="22769180" cy="6771835"/>
            </a:xfrm>
          </p:grpSpPr>
          <p:pic>
            <p:nvPicPr>
              <p:cNvPr id="17" name="Picture 16">
                <a:extLst>
                  <a:ext uri="{FF2B5EF4-FFF2-40B4-BE49-F238E27FC236}">
                    <a16:creationId xmlns:a16="http://schemas.microsoft.com/office/drawing/2014/main" id="{AA3506F1-1135-52E1-E765-766C1FF94579}"/>
                  </a:ext>
                </a:extLst>
              </p:cNvPr>
              <p:cNvPicPr>
                <a:picLocks noChangeAspect="1"/>
              </p:cNvPicPr>
              <p:nvPr/>
            </p:nvPicPr>
            <p:blipFill rotWithShape="1">
              <a:blip r:embed="rId18"/>
              <a:srcRect l="4834"/>
              <a:stretch/>
            </p:blipFill>
            <p:spPr>
              <a:xfrm>
                <a:off x="16383880" y="20205535"/>
                <a:ext cx="10692707" cy="6771835"/>
              </a:xfrm>
              <a:prstGeom prst="rect">
                <a:avLst/>
              </a:prstGeom>
            </p:spPr>
          </p:pic>
          <p:pic>
            <p:nvPicPr>
              <p:cNvPr id="22" name="Picture 21">
                <a:extLst>
                  <a:ext uri="{FF2B5EF4-FFF2-40B4-BE49-F238E27FC236}">
                    <a16:creationId xmlns:a16="http://schemas.microsoft.com/office/drawing/2014/main" id="{33BD8967-DF26-7EC2-7C2A-19721A21266B}"/>
                  </a:ext>
                </a:extLst>
              </p:cNvPr>
              <p:cNvPicPr>
                <a:picLocks noChangeAspect="1"/>
              </p:cNvPicPr>
              <p:nvPr/>
            </p:nvPicPr>
            <p:blipFill rotWithShape="1">
              <a:blip r:embed="rId19"/>
              <a:srcRect l="4834"/>
              <a:stretch/>
            </p:blipFill>
            <p:spPr>
              <a:xfrm>
                <a:off x="27670828" y="20280902"/>
                <a:ext cx="10646225" cy="6660172"/>
              </a:xfrm>
              <a:prstGeom prst="rect">
                <a:avLst/>
              </a:prstGeom>
            </p:spPr>
          </p:pic>
          <p:sp>
            <p:nvSpPr>
              <p:cNvPr id="51" name="TextBox 50">
                <a:extLst>
                  <a:ext uri="{FF2B5EF4-FFF2-40B4-BE49-F238E27FC236}">
                    <a16:creationId xmlns:a16="http://schemas.microsoft.com/office/drawing/2014/main" id="{57B582C1-BA73-103C-8E7A-F5D219EF3D10}"/>
                  </a:ext>
                </a:extLst>
              </p:cNvPr>
              <p:cNvSpPr txBox="1"/>
              <p:nvPr/>
            </p:nvSpPr>
            <p:spPr>
              <a:xfrm rot="16200000">
                <a:off x="13577696" y="22702077"/>
                <a:ext cx="4894461"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Sample/average upper crust sediments</a:t>
                </a:r>
              </a:p>
            </p:txBody>
          </p:sp>
          <p:sp>
            <p:nvSpPr>
              <p:cNvPr id="52" name="TextBox 51">
                <a:extLst>
                  <a:ext uri="{FF2B5EF4-FFF2-40B4-BE49-F238E27FC236}">
                    <a16:creationId xmlns:a16="http://schemas.microsoft.com/office/drawing/2014/main" id="{751DB071-E266-6C7A-D4AD-042EDFE7AF80}"/>
                  </a:ext>
                </a:extLst>
              </p:cNvPr>
              <p:cNvSpPr txBox="1"/>
              <p:nvPr/>
            </p:nvSpPr>
            <p:spPr>
              <a:xfrm rot="16200000">
                <a:off x="25755714" y="22809864"/>
                <a:ext cx="3479806"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Sample/Average European Shale</a:t>
                </a:r>
              </a:p>
            </p:txBody>
          </p:sp>
        </p:grpSp>
        <p:sp>
          <p:nvSpPr>
            <p:cNvPr id="54" name="TextBox 53">
              <a:extLst>
                <a:ext uri="{FF2B5EF4-FFF2-40B4-BE49-F238E27FC236}">
                  <a16:creationId xmlns:a16="http://schemas.microsoft.com/office/drawing/2014/main" id="{D0435B39-130C-B761-8CB1-3664418124F0}"/>
                </a:ext>
              </a:extLst>
            </p:cNvPr>
            <p:cNvSpPr txBox="1"/>
            <p:nvPr/>
          </p:nvSpPr>
          <p:spPr>
            <a:xfrm>
              <a:off x="17319614" y="20280902"/>
              <a:ext cx="939553" cy="923330"/>
            </a:xfrm>
            <a:prstGeom prst="rect">
              <a:avLst/>
            </a:prstGeom>
            <a:solidFill>
              <a:schemeClr val="bg1"/>
            </a:solidFill>
            <a:ln>
              <a:solidFill>
                <a:schemeClr val="tx1"/>
              </a:solidFill>
            </a:ln>
          </p:spPr>
          <p:txBody>
            <a:bodyPr wrap="square" rtlCol="0" anchor="ctr">
              <a:spAutoFit/>
            </a:bodyPr>
            <a:lstStyle/>
            <a:p>
              <a:pPr algn="ctr"/>
              <a:r>
                <a:rPr lang="en-US" sz="5400" dirty="0">
                  <a:latin typeface="Times New Roman" panose="02020603050405020304" pitchFamily="18" charset="0"/>
                  <a:cs typeface="Times New Roman" panose="02020603050405020304" pitchFamily="18" charset="0"/>
                </a:rPr>
                <a:t>A</a:t>
              </a:r>
            </a:p>
          </p:txBody>
        </p:sp>
        <p:sp>
          <p:nvSpPr>
            <p:cNvPr id="55" name="TextBox 54">
              <a:extLst>
                <a:ext uri="{FF2B5EF4-FFF2-40B4-BE49-F238E27FC236}">
                  <a16:creationId xmlns:a16="http://schemas.microsoft.com/office/drawing/2014/main" id="{38080EAE-2A0E-58AF-68FE-C0BED3295F23}"/>
                </a:ext>
              </a:extLst>
            </p:cNvPr>
            <p:cNvSpPr txBox="1"/>
            <p:nvPr/>
          </p:nvSpPr>
          <p:spPr>
            <a:xfrm>
              <a:off x="28353286" y="20427588"/>
              <a:ext cx="939553" cy="923330"/>
            </a:xfrm>
            <a:prstGeom prst="rect">
              <a:avLst/>
            </a:prstGeom>
            <a:solidFill>
              <a:schemeClr val="bg1"/>
            </a:solidFill>
            <a:ln>
              <a:solidFill>
                <a:schemeClr val="tx1"/>
              </a:solidFill>
            </a:ln>
          </p:spPr>
          <p:txBody>
            <a:bodyPr wrap="square" rtlCol="0" anchor="ctr">
              <a:spAutoFit/>
            </a:bodyPr>
            <a:lstStyle/>
            <a:p>
              <a:pPr algn="ctr"/>
              <a:r>
                <a:rPr lang="en-US" sz="5400" dirty="0">
                  <a:latin typeface="Times New Roman" panose="02020603050405020304" pitchFamily="18" charset="0"/>
                  <a:cs typeface="Times New Roman" panose="02020603050405020304" pitchFamily="18" charset="0"/>
                </a:rPr>
                <a:t>B</a:t>
              </a:r>
            </a:p>
          </p:txBody>
        </p:sp>
      </p:grpSp>
      <p:sp>
        <p:nvSpPr>
          <p:cNvPr id="57" name="Rectangle 56">
            <a:extLst>
              <a:ext uri="{FF2B5EF4-FFF2-40B4-BE49-F238E27FC236}">
                <a16:creationId xmlns:a16="http://schemas.microsoft.com/office/drawing/2014/main" id="{07267F33-898F-1E33-61B6-D90765AB20D8}"/>
              </a:ext>
            </a:extLst>
          </p:cNvPr>
          <p:cNvSpPr/>
          <p:nvPr/>
        </p:nvSpPr>
        <p:spPr>
          <a:xfrm>
            <a:off x="21812619" y="39985822"/>
            <a:ext cx="816979" cy="219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C4ADCDA-3B80-DC87-910B-E8A7F38CEFD2}"/>
              </a:ext>
            </a:extLst>
          </p:cNvPr>
          <p:cNvSpPr txBox="1"/>
          <p:nvPr/>
        </p:nvSpPr>
        <p:spPr>
          <a:xfrm>
            <a:off x="21765824" y="39683052"/>
            <a:ext cx="894797" cy="369332"/>
          </a:xfrm>
          <a:prstGeom prst="rect">
            <a:avLst/>
          </a:prstGeom>
          <a:noFill/>
        </p:spPr>
        <p:txBody>
          <a:bodyPr wrap="none" rtlCol="0">
            <a:spAutoFit/>
          </a:bodyPr>
          <a:lstStyle/>
          <a:p>
            <a:r>
              <a:rPr lang="en-US" dirty="0"/>
              <a:t>100 um</a:t>
            </a:r>
          </a:p>
        </p:txBody>
      </p:sp>
      <p:sp>
        <p:nvSpPr>
          <p:cNvPr id="59" name="Rectangle 58">
            <a:extLst>
              <a:ext uri="{FF2B5EF4-FFF2-40B4-BE49-F238E27FC236}">
                <a16:creationId xmlns:a16="http://schemas.microsoft.com/office/drawing/2014/main" id="{B4A22594-BDB8-4707-1776-D0183FB7E446}"/>
              </a:ext>
            </a:extLst>
          </p:cNvPr>
          <p:cNvSpPr/>
          <p:nvPr/>
        </p:nvSpPr>
        <p:spPr>
          <a:xfrm>
            <a:off x="28991198" y="40027438"/>
            <a:ext cx="1433375" cy="228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6175AAD2-7358-70BF-C351-7A9B9356D72C}"/>
              </a:ext>
            </a:extLst>
          </p:cNvPr>
          <p:cNvSpPr txBox="1"/>
          <p:nvPr/>
        </p:nvSpPr>
        <p:spPr>
          <a:xfrm>
            <a:off x="29270941" y="39702514"/>
            <a:ext cx="894797" cy="369332"/>
          </a:xfrm>
          <a:prstGeom prst="rect">
            <a:avLst/>
          </a:prstGeom>
          <a:noFill/>
        </p:spPr>
        <p:txBody>
          <a:bodyPr wrap="none" rtlCol="0">
            <a:spAutoFit/>
          </a:bodyPr>
          <a:lstStyle/>
          <a:p>
            <a:r>
              <a:rPr lang="en-US" dirty="0"/>
              <a:t>100 um</a:t>
            </a:r>
          </a:p>
        </p:txBody>
      </p:sp>
      <p:sp>
        <p:nvSpPr>
          <p:cNvPr id="63" name="Rectangle 62">
            <a:extLst>
              <a:ext uri="{FF2B5EF4-FFF2-40B4-BE49-F238E27FC236}">
                <a16:creationId xmlns:a16="http://schemas.microsoft.com/office/drawing/2014/main" id="{F6BA8494-1026-410A-3D26-FE9FE06F9D89}"/>
              </a:ext>
            </a:extLst>
          </p:cNvPr>
          <p:cNvSpPr/>
          <p:nvPr/>
        </p:nvSpPr>
        <p:spPr>
          <a:xfrm>
            <a:off x="36648764" y="39824455"/>
            <a:ext cx="1675057" cy="6036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262DCBA-DC1F-53A6-C52F-DE2113580E8A}"/>
              </a:ext>
            </a:extLst>
          </p:cNvPr>
          <p:cNvSpPr/>
          <p:nvPr/>
        </p:nvSpPr>
        <p:spPr>
          <a:xfrm>
            <a:off x="36769605" y="40143695"/>
            <a:ext cx="1433374" cy="228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2B1C91E7-CA8B-361E-CEFE-5A9FD6B5F1A4}"/>
              </a:ext>
            </a:extLst>
          </p:cNvPr>
          <p:cNvSpPr txBox="1"/>
          <p:nvPr/>
        </p:nvSpPr>
        <p:spPr>
          <a:xfrm>
            <a:off x="37038893" y="39815658"/>
            <a:ext cx="894797" cy="369332"/>
          </a:xfrm>
          <a:prstGeom prst="rect">
            <a:avLst/>
          </a:prstGeom>
          <a:noFill/>
        </p:spPr>
        <p:txBody>
          <a:bodyPr wrap="none" rtlCol="0">
            <a:spAutoFit/>
          </a:bodyPr>
          <a:lstStyle/>
          <a:p>
            <a:r>
              <a:rPr lang="en-US" dirty="0"/>
              <a:t>100 um</a:t>
            </a:r>
          </a:p>
        </p:txBody>
      </p:sp>
    </p:spTree>
    <p:extLst>
      <p:ext uri="{BB962C8B-B14F-4D97-AF65-F5344CB8AC3E}">
        <p14:creationId xmlns:p14="http://schemas.microsoft.com/office/powerpoint/2010/main" val="19821467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677</TotalTime>
  <Words>1003</Words>
  <Application>Microsoft Office PowerPoint</Application>
  <PresentationFormat>Custom</PresentationFormat>
  <Paragraphs>61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Devlon Shaver</dc:creator>
  <cp:lastModifiedBy>Virginia McLemore</cp:lastModifiedBy>
  <cp:revision>12</cp:revision>
  <dcterms:created xsi:type="dcterms:W3CDTF">2023-04-15T21:17:34Z</dcterms:created>
  <dcterms:modified xsi:type="dcterms:W3CDTF">2023-04-20T21:40:21Z</dcterms:modified>
</cp:coreProperties>
</file>