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56" r:id="rId31"/>
    <p:sldId id="286" r:id="rId32"/>
    <p:sldId id="287"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02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686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628EEF8-4BC5-44E6-AD21-1BBCB737F8F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3F0D58-89AE-4885-9FA7-FA65DAA1CC5B}" type="slidenum">
              <a:rPr lang="en-US"/>
              <a:pPr/>
              <a:t>1</a:t>
            </a:fld>
            <a:endParaRPr lang="en-US"/>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03D0C-72FB-4A32-BF0A-E867FFD4DFFF}" type="slidenum">
              <a:rPr lang="en-US"/>
              <a:pPr/>
              <a:t>10</a:t>
            </a:fld>
            <a:endParaRPr lang="en-US"/>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923CBA-4639-459E-AF91-4FEBB7043048}" type="slidenum">
              <a:rPr lang="en-US"/>
              <a:pPr/>
              <a:t>11</a:t>
            </a:fld>
            <a:endParaRPr lang="en-US"/>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D5671-B783-45F6-8AF7-FE29E2705FFC}" type="slidenum">
              <a:rPr lang="en-US"/>
              <a:pPr/>
              <a:t>12</a:t>
            </a:fld>
            <a:endParaRPr lang="en-US"/>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2F1608-E9A3-4B80-AB3D-B42AFB4B7101}" type="slidenum">
              <a:rPr lang="en-US"/>
              <a:pPr/>
              <a:t>13</a:t>
            </a:fld>
            <a:endParaRPr lang="en-US"/>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4A0371-F64A-43BB-9318-3CCC25D2B8E8}" type="slidenum">
              <a:rPr lang="en-US"/>
              <a:pPr/>
              <a:t>14</a:t>
            </a:fld>
            <a:endParaRPr lang="en-U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708FFD-6B5D-493B-A9DB-C6FFFDBC8572}" type="slidenum">
              <a:rPr lang="en-US"/>
              <a:pPr/>
              <a:t>15</a:t>
            </a:fld>
            <a:endParaRPr lang="en-US"/>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C5E02C-5241-42B9-A2DF-D91A2AB6AE42}" type="slidenum">
              <a:rPr lang="en-US"/>
              <a:pPr/>
              <a:t>16</a:t>
            </a:fld>
            <a:endParaRPr lang="en-US"/>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268CED-BF0D-44B2-953E-2A3258CFD342}" type="slidenum">
              <a:rPr lang="en-US"/>
              <a:pPr/>
              <a:t>17</a:t>
            </a:fld>
            <a:endParaRPr lang="en-US"/>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9F7277-1AAA-4FE8-8FC3-704B3748CAE4}" type="slidenum">
              <a:rPr lang="en-US"/>
              <a:pPr/>
              <a:t>18</a:t>
            </a:fld>
            <a:endParaRPr lang="en-US"/>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F8385-CC6C-44EB-A3EA-B1B16235B981}" type="slidenum">
              <a:rPr lang="en-US"/>
              <a:pPr/>
              <a:t>19</a:t>
            </a:fld>
            <a:endParaRPr lang="en-US"/>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57DEF-E212-4BA8-90AB-44626267B732}" type="slidenum">
              <a:rPr lang="en-US"/>
              <a:pPr/>
              <a:t>2</a:t>
            </a:fld>
            <a:endParaRPr lang="en-US"/>
          </a:p>
        </p:txBody>
      </p:sp>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1B14-9C8E-4A85-AE3D-188F265FDBB9}" type="slidenum">
              <a:rPr lang="en-US"/>
              <a:pPr/>
              <a:t>20</a:t>
            </a:fld>
            <a:endParaRPr lang="en-U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0E38E5-7A64-433A-988A-127A1B240890}" type="slidenum">
              <a:rPr lang="en-US"/>
              <a:pPr/>
              <a:t>21</a:t>
            </a:fld>
            <a:endParaRPr lang="en-US"/>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B2C1E3-C3B3-449C-8B0E-3457C1347993}" type="slidenum">
              <a:rPr lang="en-US"/>
              <a:pPr/>
              <a:t>22</a:t>
            </a:fld>
            <a:endParaRPr lang="en-U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1F360A-388A-45B9-B1E0-1DF528E10AEF}" type="slidenum">
              <a:rPr lang="en-US"/>
              <a:pPr/>
              <a:t>23</a:t>
            </a:fld>
            <a:endParaRPr lang="en-US"/>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F80B4A-FD35-48B3-824E-0AEDBDB8BA9A}" type="slidenum">
              <a:rPr lang="en-US"/>
              <a:pPr/>
              <a:t>24</a:t>
            </a:fld>
            <a:endParaRPr lang="en-US"/>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63DC59-6A2B-4C91-A6E4-C8D0464C7B5C}" type="slidenum">
              <a:rPr lang="en-US"/>
              <a:pPr/>
              <a:t>25</a:t>
            </a:fld>
            <a:endParaRPr lang="en-US"/>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AB841-EEEE-4D52-ABCC-20E9809CE3C6}" type="slidenum">
              <a:rPr lang="en-US"/>
              <a:pPr/>
              <a:t>26</a:t>
            </a:fld>
            <a:endParaRPr lang="en-US"/>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C65377-DAC3-410A-B19B-EE4E304F020C}" type="slidenum">
              <a:rPr lang="en-US"/>
              <a:pPr/>
              <a:t>27</a:t>
            </a:fld>
            <a:endParaRPr lang="en-US"/>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B3042A-8954-49AE-9FF5-8230C18625B3}" type="slidenum">
              <a:rPr lang="en-US"/>
              <a:pPr/>
              <a:t>28</a:t>
            </a:fld>
            <a:endParaRPr lang="en-U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A72EF6-F5E0-4153-A125-63C7D6B80FB7}" type="slidenum">
              <a:rPr lang="en-US"/>
              <a:pPr/>
              <a:t>29</a:t>
            </a:fld>
            <a:endParaRPr lang="en-US"/>
          </a:p>
        </p:txBody>
      </p:sp>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60E511-7213-46D1-B8C1-A0BE343F9499}" type="slidenum">
              <a:rPr lang="en-US"/>
              <a:pPr/>
              <a:t>3</a:t>
            </a:fld>
            <a:endParaRPr lang="en-US"/>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83BF39-45F0-4299-A618-505EE4A50EF7}" type="slidenum">
              <a:rPr lang="en-US"/>
              <a:pPr/>
              <a:t>30</a:t>
            </a:fld>
            <a:endParaRPr lang="en-US"/>
          </a:p>
        </p:txBody>
      </p:sp>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D95601-B0F0-41BE-B233-0C3838962D3D}" type="slidenum">
              <a:rPr lang="en-US"/>
              <a:pPr/>
              <a:t>31</a:t>
            </a:fld>
            <a:endParaRPr lang="en-US"/>
          </a:p>
        </p:txBody>
      </p:sp>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2D1DC8-98AD-429D-BE06-58631D9D9083}" type="slidenum">
              <a:rPr lang="en-US"/>
              <a:pPr/>
              <a:t>32</a:t>
            </a:fld>
            <a:endParaRPr lang="en-US"/>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E0B5E4-46B0-48F3-9C09-5CE70272AEA6}" type="slidenum">
              <a:rPr lang="en-US"/>
              <a:pPr/>
              <a:t>4</a:t>
            </a:fld>
            <a:endParaRPr lang="en-US"/>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78627-1B77-45D0-BB53-7BD992702BED}" type="slidenum">
              <a:rPr lang="en-US"/>
              <a:pPr/>
              <a:t>5</a:t>
            </a:fld>
            <a:endParaRPr lang="en-US"/>
          </a:p>
        </p:txBody>
      </p:sp>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0C5B4C-9BA7-4DCD-AD12-A6EE5EE13514}" type="slidenum">
              <a:rPr lang="en-US"/>
              <a:pPr/>
              <a:t>6</a:t>
            </a:fld>
            <a:endParaRPr lang="en-US"/>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F57FE-1DF2-44F6-AC10-F10021CD05E5}" type="slidenum">
              <a:rPr lang="en-US"/>
              <a:pPr/>
              <a:t>7</a:t>
            </a:fld>
            <a:endParaRPr lang="en-US"/>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D36C11-ED5B-467A-9D22-562A18DC6C22}" type="slidenum">
              <a:rPr lang="en-US"/>
              <a:pPr/>
              <a:t>8</a:t>
            </a:fld>
            <a:endParaRPr lang="en-US"/>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05E6F-5B54-4C91-8481-8DAA5300A8CB}" type="slidenum">
              <a:rPr lang="en-US"/>
              <a:pPr/>
              <a:t>9</a:t>
            </a:fld>
            <a:endParaRPr lang="en-US"/>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A85DBE-6532-42FC-97F6-4EBBE627250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487463-2A48-4EF3-A4AA-3411F4394D2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C05640-CAF3-47F3-8AFB-0A4E9DC91FD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814974-C2E3-45ED-9010-CC18F51C89B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86E215-3D4A-4568-91E0-D3CD2940210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84F985-1AE0-43CA-AC1D-453911ACB9C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AD2F4F9-70EE-4DD0-8F45-30C12E3DEC9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42C8D7A-46F9-428C-9B51-2405BD9F776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85B1D82-08C2-40B6-A524-0BE1E3A700C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625108-0B4D-4F9E-B54C-9138C34B55C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F9F8D2-9236-4D91-A23B-B714F98DE20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1951503-3AA2-44AA-B284-67BDD10B773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152400" y="1143000"/>
            <a:ext cx="8839200" cy="5026025"/>
          </a:xfrm>
          <a:prstGeom prst="rect">
            <a:avLst/>
          </a:prstGeom>
          <a:noFill/>
          <a:ln w="9525">
            <a:noFill/>
            <a:miter lim="800000"/>
            <a:headEnd/>
            <a:tailEnd/>
          </a:ln>
          <a:effectLst/>
        </p:spPr>
        <p:txBody>
          <a:bodyPr>
            <a:spAutoFit/>
          </a:bodyPr>
          <a:lstStyle/>
          <a:p>
            <a:r>
              <a:rPr lang="en-US" b="1"/>
              <a:t>-Scanning Electron Imaging (SE)</a:t>
            </a:r>
            <a:endParaRPr lang="en-US"/>
          </a:p>
          <a:p>
            <a:r>
              <a:rPr lang="en-US" sz="1800"/>
              <a:t>Morphological investigation of a 3-D sample</a:t>
            </a:r>
            <a:endParaRPr lang="en-US"/>
          </a:p>
          <a:p>
            <a:endParaRPr lang="en-US"/>
          </a:p>
          <a:p>
            <a:r>
              <a:rPr lang="en-US" b="1"/>
              <a:t>-Backscatter Electron Imaging (BSE)</a:t>
            </a:r>
            <a:endParaRPr lang="en-US"/>
          </a:p>
          <a:p>
            <a:r>
              <a:rPr lang="en-US" sz="1800"/>
              <a:t>Indication of mean atomic number of a sample surface</a:t>
            </a:r>
          </a:p>
          <a:p>
            <a:endParaRPr lang="en-US"/>
          </a:p>
          <a:p>
            <a:r>
              <a:rPr lang="en-US" b="1"/>
              <a:t>-Surface X-ray mapping ("dot maps")</a:t>
            </a:r>
            <a:endParaRPr lang="en-US"/>
          </a:p>
          <a:p>
            <a:r>
              <a:rPr lang="en-US" sz="1800"/>
              <a:t>Producing a compositional map of a sample surface</a:t>
            </a:r>
            <a:endParaRPr lang="en-US"/>
          </a:p>
          <a:p>
            <a:endParaRPr lang="en-US"/>
          </a:p>
          <a:p>
            <a:r>
              <a:rPr lang="en-US" b="1"/>
              <a:t>-X-ray mapping along a line</a:t>
            </a:r>
            <a:endParaRPr lang="en-US"/>
          </a:p>
          <a:p>
            <a:r>
              <a:rPr lang="en-US" sz="1800"/>
              <a:t>Investigation of composition of an interface</a:t>
            </a:r>
            <a:endParaRPr lang="en-US"/>
          </a:p>
          <a:p>
            <a:endParaRPr lang="en-US"/>
          </a:p>
          <a:p>
            <a:r>
              <a:rPr lang="en-US" b="1"/>
              <a:t>-Qualitative X-ray scans/Mineral identification</a:t>
            </a:r>
            <a:endParaRPr lang="en-US"/>
          </a:p>
          <a:p>
            <a:r>
              <a:rPr lang="en-US" sz="1800"/>
              <a:t>Determination of x-ray peaks for all elements present in a sample at abundances of &gt;1-5 wt.%.</a:t>
            </a:r>
            <a:endParaRPr lang="en-US"/>
          </a:p>
        </p:txBody>
      </p:sp>
      <p:sp>
        <p:nvSpPr>
          <p:cNvPr id="3076" name="Text Box 4"/>
          <p:cNvSpPr txBox="1">
            <a:spLocks noChangeArrowheads="1"/>
          </p:cNvSpPr>
          <p:nvPr/>
        </p:nvSpPr>
        <p:spPr bwMode="auto">
          <a:xfrm>
            <a:off x="2286000" y="304800"/>
            <a:ext cx="4486275" cy="519113"/>
          </a:xfrm>
          <a:prstGeom prst="rect">
            <a:avLst/>
          </a:prstGeom>
          <a:noFill/>
          <a:ln w="9525">
            <a:noFill/>
            <a:miter lim="800000"/>
            <a:headEnd/>
            <a:tailEnd/>
          </a:ln>
          <a:effectLst/>
        </p:spPr>
        <p:txBody>
          <a:bodyPr wrap="none">
            <a:spAutoFit/>
          </a:bodyPr>
          <a:lstStyle/>
          <a:p>
            <a:r>
              <a:rPr lang="en-US" sz="2800" b="1"/>
              <a:t>Non-quantitative techniques</a:t>
            </a:r>
            <a:endParaRPr lang="en-US"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1000" y="609600"/>
            <a:ext cx="8610600" cy="5934075"/>
          </a:xfrm>
          <a:prstGeom prst="rect">
            <a:avLst/>
          </a:prstGeom>
          <a:noFill/>
          <a:ln w="9525">
            <a:noFill/>
            <a:miter lim="800000"/>
            <a:headEnd/>
            <a:tailEnd/>
          </a:ln>
          <a:effectLst/>
        </p:spPr>
        <p:txBody>
          <a:bodyPr>
            <a:spAutoFit/>
          </a:bodyPr>
          <a:lstStyle/>
          <a:p>
            <a:r>
              <a:rPr lang="en-US" b="1"/>
              <a:t>                        Spatial Resolution in SE imaging</a:t>
            </a:r>
            <a:endParaRPr lang="en-US"/>
          </a:p>
          <a:p>
            <a:endParaRPr lang="en-US"/>
          </a:p>
          <a:p>
            <a:r>
              <a:rPr lang="en-US"/>
              <a:t>Secondary electrons have such low energy that they cannot escape from distances of less than 10 nm in solid material.  SE are produced mainly from the very upper surface of the sample.  Therefore, resolution using this technique is governed by the beam size.  </a:t>
            </a:r>
          </a:p>
          <a:p>
            <a:endParaRPr lang="en-US"/>
          </a:p>
          <a:p>
            <a:r>
              <a:rPr lang="en-US"/>
              <a:t>Highest resolution can be obtained by using the smallest possible beam.  However, reducing the beam size also results in a loss of beam current, and therefore increase in "noisiness" of the image.        </a:t>
            </a:r>
          </a:p>
          <a:p>
            <a:endParaRPr lang="en-US"/>
          </a:p>
          <a:p>
            <a:endParaRPr lang="en-US"/>
          </a:p>
          <a:p>
            <a:r>
              <a:rPr lang="en-US"/>
              <a:t>The highest possibly magnification of an image is controlled by the maximum angle over which the electrons can be deflected without distortion, so is related to the distance between the sample and the detector.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228600" y="1371600"/>
            <a:ext cx="8686800" cy="2282825"/>
          </a:xfrm>
          <a:prstGeom prst="rect">
            <a:avLst/>
          </a:prstGeom>
          <a:noFill/>
          <a:ln w="9525">
            <a:noFill/>
            <a:miter lim="800000"/>
            <a:headEnd/>
            <a:tailEnd/>
          </a:ln>
          <a:effectLst/>
        </p:spPr>
        <p:txBody>
          <a:bodyPr>
            <a:spAutoFit/>
          </a:bodyPr>
          <a:lstStyle/>
          <a:p>
            <a:r>
              <a:rPr lang="en-US" b="1"/>
              <a:t>Charging effects:</a:t>
            </a:r>
            <a:endParaRPr lang="en-US"/>
          </a:p>
          <a:p>
            <a:endParaRPr lang="en-US"/>
          </a:p>
          <a:p>
            <a:r>
              <a:rPr lang="en-US"/>
              <a:t>Because SE have very low energy, they are strongly deflected by any charge buildup on the sample surface.   So, a uniform coat is important.</a:t>
            </a:r>
          </a:p>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3400" y="533400"/>
            <a:ext cx="8153400" cy="5203825"/>
          </a:xfrm>
          <a:prstGeom prst="rect">
            <a:avLst/>
          </a:prstGeom>
          <a:noFill/>
          <a:ln w="9525">
            <a:noFill/>
            <a:miter lim="800000"/>
            <a:headEnd/>
            <a:tailEnd/>
          </a:ln>
          <a:effectLst/>
        </p:spPr>
        <p:txBody>
          <a:bodyPr>
            <a:spAutoFit/>
          </a:bodyPr>
          <a:lstStyle/>
          <a:p>
            <a:r>
              <a:rPr lang="en-US" b="1"/>
              <a:t>                             Backscatter Electron Imaging</a:t>
            </a:r>
          </a:p>
          <a:p>
            <a:endParaRPr lang="en-US"/>
          </a:p>
          <a:p>
            <a:r>
              <a:rPr lang="en-US"/>
              <a:t>Backscatter electrons are those that suffer high deflections and re-emerge from the sample surface.  </a:t>
            </a:r>
          </a:p>
          <a:p>
            <a:endParaRPr lang="en-US"/>
          </a:p>
          <a:p>
            <a:endParaRPr lang="en-US"/>
          </a:p>
          <a:p>
            <a:r>
              <a:rPr lang="en-US"/>
              <a:t>The fraction of electrons backscattered is called the "backscattering coefficient" and varies with the mean atomic number of the material analysed.   This can be used to examine zoning in different phases, or to examine the relative proportions of phases in a sample.  Powerful petrological tool because it is easier to distinguish some minerals based on Z than on optical properties.</a:t>
            </a:r>
          </a:p>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04800" y="457200"/>
            <a:ext cx="8534400" cy="5934075"/>
          </a:xfrm>
          <a:prstGeom prst="rect">
            <a:avLst/>
          </a:prstGeom>
          <a:noFill/>
          <a:ln w="9525">
            <a:noFill/>
            <a:miter lim="800000"/>
            <a:headEnd/>
            <a:tailEnd/>
          </a:ln>
          <a:effectLst/>
        </p:spPr>
        <p:txBody>
          <a:bodyPr>
            <a:spAutoFit/>
          </a:bodyPr>
          <a:lstStyle/>
          <a:p>
            <a:r>
              <a:rPr lang="en-US"/>
              <a:t>BSE images contain compositional information, but nothing about specific elements.  ONLY Z.  However, BSE images are quicker to obtain than x-ray maps, and have better resolution.  The Z resolution depends on mean Z of the sample.</a:t>
            </a:r>
          </a:p>
          <a:p>
            <a:endParaRPr lang="en-US"/>
          </a:p>
          <a:p>
            <a:endParaRPr lang="en-US"/>
          </a:p>
          <a:p>
            <a:r>
              <a:rPr lang="en-US"/>
              <a:t>Because of their high energy, BSE electrons travel straight away from a sample surface and cannot be attracted in the same way as SE.  So, detector configuration must be different.  This could lead to shadowing problems.  Six detectors are arranged in a circular pattern to avoid shadowing.</a:t>
            </a:r>
          </a:p>
          <a:p>
            <a:endParaRPr lang="en-US"/>
          </a:p>
          <a:p>
            <a:r>
              <a:rPr lang="en-US"/>
              <a:t>The spatial resolution is much worse for BSE images than for SE images because many electrons come from deep within the sample.  However, BSE image resolution can be improved by filtering out low energy electons.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kalsilite"/>
          <p:cNvPicPr>
            <a:picLocks noChangeAspect="1" noChangeArrowheads="1"/>
          </p:cNvPicPr>
          <p:nvPr/>
        </p:nvPicPr>
        <p:blipFill>
          <a:blip r:embed="rId3" cstate="print"/>
          <a:srcRect/>
          <a:stretch>
            <a:fillRect/>
          </a:stretch>
        </p:blipFill>
        <p:spPr bwMode="auto">
          <a:xfrm>
            <a:off x="381000" y="609600"/>
            <a:ext cx="7772400" cy="56070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monazite"/>
          <p:cNvPicPr>
            <a:picLocks noChangeAspect="1" noChangeArrowheads="1"/>
          </p:cNvPicPr>
          <p:nvPr/>
        </p:nvPicPr>
        <p:blipFill>
          <a:blip r:embed="rId3" cstate="print"/>
          <a:srcRect/>
          <a:stretch>
            <a:fillRect/>
          </a:stretch>
        </p:blipFill>
        <p:spPr bwMode="auto">
          <a:xfrm>
            <a:off x="533400" y="228600"/>
            <a:ext cx="7924800" cy="62801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se_resolution"/>
          <p:cNvPicPr>
            <a:picLocks noChangeAspect="1" noChangeArrowheads="1"/>
          </p:cNvPicPr>
          <p:nvPr/>
        </p:nvPicPr>
        <p:blipFill>
          <a:blip r:embed="rId3" cstate="print"/>
          <a:srcRect/>
          <a:stretch>
            <a:fillRect/>
          </a:stretch>
        </p:blipFill>
        <p:spPr bwMode="auto">
          <a:xfrm>
            <a:off x="134938" y="87313"/>
            <a:ext cx="8915400" cy="660241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sebse"/>
          <p:cNvPicPr>
            <a:picLocks noChangeAspect="1" noChangeArrowheads="1"/>
          </p:cNvPicPr>
          <p:nvPr/>
        </p:nvPicPr>
        <p:blipFill>
          <a:blip r:embed="rId3" cstate="print"/>
          <a:srcRect/>
          <a:stretch>
            <a:fillRect/>
          </a:stretch>
        </p:blipFill>
        <p:spPr bwMode="auto">
          <a:xfrm>
            <a:off x="1981200" y="76200"/>
            <a:ext cx="4176713" cy="6629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52400" y="304800"/>
            <a:ext cx="8763000" cy="5575300"/>
          </a:xfrm>
          <a:prstGeom prst="rect">
            <a:avLst/>
          </a:prstGeom>
          <a:noFill/>
          <a:ln w="9525">
            <a:noFill/>
            <a:miter lim="800000"/>
            <a:headEnd/>
            <a:tailEnd/>
          </a:ln>
          <a:effectLst/>
        </p:spPr>
        <p:txBody>
          <a:bodyPr>
            <a:spAutoFit/>
          </a:bodyPr>
          <a:lstStyle/>
          <a:p>
            <a:r>
              <a:rPr lang="en-US" b="1"/>
              <a:t>                                  Other image types:</a:t>
            </a:r>
            <a:endParaRPr lang="en-US"/>
          </a:p>
          <a:p>
            <a:endParaRPr lang="en-US"/>
          </a:p>
          <a:p>
            <a:r>
              <a:rPr lang="en-US" b="1"/>
              <a:t>-Magnetic contrast:</a:t>
            </a:r>
            <a:endParaRPr lang="en-US"/>
          </a:p>
          <a:p>
            <a:r>
              <a:rPr lang="en-US" sz="1800"/>
              <a:t>Can distinguish magnetic domaines in a mineral phase using SE image.  Electrons are deflected by different magnetic domaines in a mineral.</a:t>
            </a:r>
          </a:p>
          <a:p>
            <a:endParaRPr lang="en-US"/>
          </a:p>
          <a:p>
            <a:r>
              <a:rPr lang="en-US"/>
              <a:t>-</a:t>
            </a:r>
            <a:r>
              <a:rPr lang="en-US" b="1"/>
              <a:t>Electron channelling</a:t>
            </a:r>
            <a:endParaRPr lang="en-US"/>
          </a:p>
          <a:p>
            <a:r>
              <a:rPr lang="en-US" sz="1800"/>
              <a:t>In some orientations, BSE behave differently depending on the orientation of the mineral phase.  Electrons may be "channelled" between atomic layers.  Can be used to view crystalline orientations in fine grained samples</a:t>
            </a:r>
            <a:r>
              <a:rPr lang="en-US"/>
              <a:t>.</a:t>
            </a:r>
          </a:p>
          <a:p>
            <a:endParaRPr lang="en-US"/>
          </a:p>
          <a:p>
            <a:r>
              <a:rPr lang="en-US"/>
              <a:t>-</a:t>
            </a:r>
            <a:r>
              <a:rPr lang="en-US" b="1"/>
              <a:t>Cathodoluminescence:</a:t>
            </a:r>
            <a:endParaRPr lang="en-US"/>
          </a:p>
          <a:p>
            <a:r>
              <a:rPr lang="en-US" sz="1800"/>
              <a:t>Detection of visible light produced by electron impingement on a sample surface.  Can be used to study growth zones.</a:t>
            </a:r>
          </a:p>
          <a:p>
            <a:endParaRPr lang="en-US" sz="1800"/>
          </a:p>
          <a:p>
            <a:r>
              <a:rPr lang="en-US"/>
              <a:t>-</a:t>
            </a:r>
            <a:r>
              <a:rPr lang="en-US" b="1"/>
              <a:t>Absorbed current image:</a:t>
            </a:r>
            <a:endParaRPr lang="en-US"/>
          </a:p>
          <a:p>
            <a:r>
              <a:rPr lang="en-US" sz="1800"/>
              <a:t>Opposite of BSE.  No shadow effects.</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52400" y="304800"/>
            <a:ext cx="8839200" cy="5391150"/>
          </a:xfrm>
          <a:prstGeom prst="rect">
            <a:avLst/>
          </a:prstGeom>
          <a:noFill/>
          <a:ln w="9525">
            <a:noFill/>
            <a:miter lim="800000"/>
            <a:headEnd/>
            <a:tailEnd/>
          </a:ln>
          <a:effectLst/>
        </p:spPr>
        <p:txBody>
          <a:bodyPr>
            <a:spAutoFit/>
          </a:bodyPr>
          <a:lstStyle/>
          <a:p>
            <a:r>
              <a:rPr lang="en-US" b="1"/>
              <a:t>Factors that degrade scanning images:</a:t>
            </a:r>
            <a:endParaRPr lang="en-US"/>
          </a:p>
          <a:p>
            <a:endParaRPr lang="en-US"/>
          </a:p>
          <a:p>
            <a:r>
              <a:rPr lang="en-US"/>
              <a:t>1.  Astigmatism:</a:t>
            </a:r>
          </a:p>
          <a:p>
            <a:r>
              <a:rPr lang="en-US" sz="1800"/>
              <a:t>Distortion of the beam caused by dirt on the lense or aperture.  Astigmatism of the beam results in an extremely fuzzy image that will not focus, even at low magnification.  Astigmatism can be diagnosed by observing that the beam that will not focus in and out on a single point.  </a:t>
            </a:r>
          </a:p>
          <a:p>
            <a:endParaRPr lang="en-US"/>
          </a:p>
          <a:p>
            <a:endParaRPr lang="en-US"/>
          </a:p>
          <a:p>
            <a:endParaRPr lang="en-US"/>
          </a:p>
          <a:p>
            <a:endParaRPr lang="en-US"/>
          </a:p>
          <a:p>
            <a:endParaRPr lang="en-US"/>
          </a:p>
          <a:p>
            <a:endParaRPr lang="en-US"/>
          </a:p>
          <a:p>
            <a:endParaRPr lang="en-US"/>
          </a:p>
          <a:p>
            <a:r>
              <a:rPr lang="en-US" sz="1800"/>
              <a:t>Can be corrected using a "stigmator" control that electronically imposes astigmatim on the beam in order to cancel out the astigmatism caused by the dirty lense.  </a:t>
            </a:r>
          </a:p>
        </p:txBody>
      </p:sp>
      <p:sp>
        <p:nvSpPr>
          <p:cNvPr id="22531" name="Oval 3"/>
          <p:cNvSpPr>
            <a:spLocks noChangeArrowheads="1"/>
          </p:cNvSpPr>
          <p:nvPr/>
        </p:nvSpPr>
        <p:spPr bwMode="auto">
          <a:xfrm>
            <a:off x="1828800" y="3657600"/>
            <a:ext cx="152400" cy="152400"/>
          </a:xfrm>
          <a:prstGeom prst="ellipse">
            <a:avLst/>
          </a:prstGeom>
          <a:solidFill>
            <a:srgbClr val="9933FF"/>
          </a:solidFill>
          <a:ln w="9525">
            <a:solidFill>
              <a:schemeClr val="tx1"/>
            </a:solidFill>
            <a:round/>
            <a:headEnd/>
            <a:tailEnd/>
          </a:ln>
          <a:effectLst/>
        </p:spPr>
        <p:txBody>
          <a:bodyPr wrap="none" anchor="ctr"/>
          <a:lstStyle/>
          <a:p>
            <a:endParaRPr lang="en-US"/>
          </a:p>
        </p:txBody>
      </p:sp>
      <p:sp>
        <p:nvSpPr>
          <p:cNvPr id="22532" name="Oval 4"/>
          <p:cNvSpPr>
            <a:spLocks noChangeArrowheads="1"/>
          </p:cNvSpPr>
          <p:nvPr/>
        </p:nvSpPr>
        <p:spPr bwMode="auto">
          <a:xfrm>
            <a:off x="5867400" y="3581400"/>
            <a:ext cx="152400" cy="152400"/>
          </a:xfrm>
          <a:prstGeom prst="ellipse">
            <a:avLst/>
          </a:prstGeom>
          <a:solidFill>
            <a:srgbClr val="9933FF"/>
          </a:solidFill>
          <a:ln w="9525">
            <a:solidFill>
              <a:schemeClr val="tx1"/>
            </a:solidFill>
            <a:round/>
            <a:headEnd/>
            <a:tailEnd/>
          </a:ln>
          <a:effectLst/>
        </p:spPr>
        <p:txBody>
          <a:bodyPr wrap="none" anchor="ctr"/>
          <a:lstStyle/>
          <a:p>
            <a:endParaRPr lang="en-US"/>
          </a:p>
        </p:txBody>
      </p:sp>
      <p:sp>
        <p:nvSpPr>
          <p:cNvPr id="22533" name="Oval 5"/>
          <p:cNvSpPr>
            <a:spLocks noChangeArrowheads="1"/>
          </p:cNvSpPr>
          <p:nvPr/>
        </p:nvSpPr>
        <p:spPr bwMode="auto">
          <a:xfrm>
            <a:off x="2398713" y="3429000"/>
            <a:ext cx="533400" cy="533400"/>
          </a:xfrm>
          <a:prstGeom prst="ellipse">
            <a:avLst/>
          </a:prstGeom>
          <a:solidFill>
            <a:srgbClr val="9933FF"/>
          </a:solidFill>
          <a:ln w="9525">
            <a:solidFill>
              <a:schemeClr val="tx1"/>
            </a:solidFill>
            <a:round/>
            <a:headEnd/>
            <a:tailEnd/>
          </a:ln>
          <a:effectLst/>
        </p:spPr>
        <p:txBody>
          <a:bodyPr wrap="none" anchor="ctr"/>
          <a:lstStyle/>
          <a:p>
            <a:endParaRPr lang="en-US"/>
          </a:p>
        </p:txBody>
      </p:sp>
      <p:sp>
        <p:nvSpPr>
          <p:cNvPr id="22534" name="Oval 6"/>
          <p:cNvSpPr>
            <a:spLocks noChangeArrowheads="1"/>
          </p:cNvSpPr>
          <p:nvPr/>
        </p:nvSpPr>
        <p:spPr bwMode="auto">
          <a:xfrm>
            <a:off x="914400" y="3429000"/>
            <a:ext cx="533400" cy="533400"/>
          </a:xfrm>
          <a:prstGeom prst="ellipse">
            <a:avLst/>
          </a:prstGeom>
          <a:solidFill>
            <a:srgbClr val="9933FF"/>
          </a:solidFill>
          <a:ln w="9525">
            <a:solidFill>
              <a:schemeClr val="tx1"/>
            </a:solidFill>
            <a:round/>
            <a:headEnd/>
            <a:tailEnd/>
          </a:ln>
          <a:effectLst/>
        </p:spPr>
        <p:txBody>
          <a:bodyPr wrap="none" anchor="ctr"/>
          <a:lstStyle/>
          <a:p>
            <a:endParaRPr lang="en-US"/>
          </a:p>
        </p:txBody>
      </p:sp>
      <p:sp>
        <p:nvSpPr>
          <p:cNvPr id="22536" name="Line 8"/>
          <p:cNvSpPr>
            <a:spLocks noChangeShapeType="1"/>
          </p:cNvSpPr>
          <p:nvPr/>
        </p:nvSpPr>
        <p:spPr bwMode="auto">
          <a:xfrm>
            <a:off x="2057400" y="3733800"/>
            <a:ext cx="304800" cy="0"/>
          </a:xfrm>
          <a:prstGeom prst="line">
            <a:avLst/>
          </a:prstGeom>
          <a:noFill/>
          <a:ln w="38100">
            <a:solidFill>
              <a:schemeClr val="tx1"/>
            </a:solidFill>
            <a:round/>
            <a:headEnd/>
            <a:tailEnd type="triangle" w="med" len="med"/>
          </a:ln>
          <a:effectLst/>
        </p:spPr>
        <p:txBody>
          <a:bodyPr wrap="none" anchor="ctr"/>
          <a:lstStyle/>
          <a:p>
            <a:endParaRPr lang="en-US"/>
          </a:p>
        </p:txBody>
      </p:sp>
      <p:sp>
        <p:nvSpPr>
          <p:cNvPr id="22537" name="Line 9"/>
          <p:cNvSpPr>
            <a:spLocks noChangeShapeType="1"/>
          </p:cNvSpPr>
          <p:nvPr/>
        </p:nvSpPr>
        <p:spPr bwMode="auto">
          <a:xfrm flipH="1">
            <a:off x="1447800" y="3727450"/>
            <a:ext cx="366713" cy="6350"/>
          </a:xfrm>
          <a:prstGeom prst="line">
            <a:avLst/>
          </a:prstGeom>
          <a:noFill/>
          <a:ln w="38100">
            <a:solidFill>
              <a:schemeClr val="tx1"/>
            </a:solidFill>
            <a:round/>
            <a:headEnd/>
            <a:tailEnd type="triangle" w="med" len="med"/>
          </a:ln>
          <a:effectLst/>
        </p:spPr>
        <p:txBody>
          <a:bodyPr wrap="none" anchor="ctr"/>
          <a:lstStyle/>
          <a:p>
            <a:endParaRPr lang="en-US"/>
          </a:p>
        </p:txBody>
      </p:sp>
      <p:sp>
        <p:nvSpPr>
          <p:cNvPr id="22538" name="Oval 10"/>
          <p:cNvSpPr>
            <a:spLocks noChangeArrowheads="1"/>
          </p:cNvSpPr>
          <p:nvPr/>
        </p:nvSpPr>
        <p:spPr bwMode="auto">
          <a:xfrm rot="-2076751">
            <a:off x="5029200" y="3352800"/>
            <a:ext cx="304800" cy="609600"/>
          </a:xfrm>
          <a:prstGeom prst="ellipse">
            <a:avLst/>
          </a:prstGeom>
          <a:solidFill>
            <a:srgbClr val="9933FF"/>
          </a:solidFill>
          <a:ln w="9525">
            <a:solidFill>
              <a:schemeClr val="tx1"/>
            </a:solidFill>
            <a:round/>
            <a:headEnd/>
            <a:tailEnd/>
          </a:ln>
          <a:effectLst/>
        </p:spPr>
        <p:txBody>
          <a:bodyPr wrap="none" anchor="ctr"/>
          <a:lstStyle/>
          <a:p>
            <a:endParaRPr lang="en-US"/>
          </a:p>
        </p:txBody>
      </p:sp>
      <p:sp>
        <p:nvSpPr>
          <p:cNvPr id="22540" name="Oval 12"/>
          <p:cNvSpPr>
            <a:spLocks noChangeArrowheads="1"/>
          </p:cNvSpPr>
          <p:nvPr/>
        </p:nvSpPr>
        <p:spPr bwMode="auto">
          <a:xfrm rot="1729346">
            <a:off x="6477000" y="3352800"/>
            <a:ext cx="304800" cy="609600"/>
          </a:xfrm>
          <a:prstGeom prst="ellipse">
            <a:avLst/>
          </a:prstGeom>
          <a:solidFill>
            <a:srgbClr val="9933FF"/>
          </a:solidFill>
          <a:ln w="9525">
            <a:solidFill>
              <a:schemeClr val="tx1"/>
            </a:solidFill>
            <a:round/>
            <a:headEnd/>
            <a:tailEnd/>
          </a:ln>
          <a:effectLst/>
        </p:spPr>
        <p:txBody>
          <a:bodyPr wrap="none" anchor="ctr"/>
          <a:lstStyle/>
          <a:p>
            <a:endParaRPr lang="en-US"/>
          </a:p>
        </p:txBody>
      </p:sp>
      <p:sp>
        <p:nvSpPr>
          <p:cNvPr id="22541" name="Line 13"/>
          <p:cNvSpPr>
            <a:spLocks noChangeShapeType="1"/>
          </p:cNvSpPr>
          <p:nvPr/>
        </p:nvSpPr>
        <p:spPr bwMode="auto">
          <a:xfrm>
            <a:off x="6096000" y="3657600"/>
            <a:ext cx="304800" cy="0"/>
          </a:xfrm>
          <a:prstGeom prst="line">
            <a:avLst/>
          </a:prstGeom>
          <a:noFill/>
          <a:ln w="38100">
            <a:solidFill>
              <a:schemeClr val="tx1"/>
            </a:solidFill>
            <a:round/>
            <a:headEnd/>
            <a:tailEnd type="triangle" w="med" len="med"/>
          </a:ln>
          <a:effectLst/>
        </p:spPr>
        <p:txBody>
          <a:bodyPr wrap="none" anchor="ctr"/>
          <a:lstStyle/>
          <a:p>
            <a:endParaRPr lang="en-US"/>
          </a:p>
        </p:txBody>
      </p:sp>
      <p:sp>
        <p:nvSpPr>
          <p:cNvPr id="22542" name="Line 14"/>
          <p:cNvSpPr>
            <a:spLocks noChangeShapeType="1"/>
          </p:cNvSpPr>
          <p:nvPr/>
        </p:nvSpPr>
        <p:spPr bwMode="auto">
          <a:xfrm flipH="1">
            <a:off x="5410200" y="3657600"/>
            <a:ext cx="366713" cy="6350"/>
          </a:xfrm>
          <a:prstGeom prst="line">
            <a:avLst/>
          </a:prstGeom>
          <a:noFill/>
          <a:ln w="38100">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81000" y="1219200"/>
            <a:ext cx="8382000" cy="4760913"/>
          </a:xfrm>
          <a:prstGeom prst="rect">
            <a:avLst/>
          </a:prstGeom>
          <a:noFill/>
          <a:ln w="9525">
            <a:noFill/>
            <a:miter lim="800000"/>
            <a:headEnd/>
            <a:tailEnd/>
          </a:ln>
          <a:effectLst/>
        </p:spPr>
        <p:txBody>
          <a:bodyPr>
            <a:spAutoFit/>
          </a:bodyPr>
          <a:lstStyle/>
          <a:p>
            <a:r>
              <a:rPr lang="en-US" sz="1800" b="1" dirty="0"/>
              <a:t>Includes SE/BSE/X-ray maps</a:t>
            </a:r>
            <a:endParaRPr lang="en-US" sz="1800" dirty="0"/>
          </a:p>
          <a:p>
            <a:endParaRPr lang="en-US" sz="1800" dirty="0"/>
          </a:p>
          <a:p>
            <a:r>
              <a:rPr lang="en-US" sz="1800" dirty="0"/>
              <a:t>Produced by scanning the electron beam very rapidly over the surface of a sample, collecting, processing and displaying various types of signals.  The scanning is accomplished using scanning coils in the lower part of the electron column.</a:t>
            </a:r>
          </a:p>
          <a:p>
            <a:endParaRPr lang="en-US" sz="1800" dirty="0"/>
          </a:p>
          <a:p>
            <a:endParaRPr lang="en-US" sz="1800" dirty="0"/>
          </a:p>
          <a:p>
            <a:r>
              <a:rPr lang="en-US" sz="1800" b="1" dirty="0"/>
              <a:t>Advantages can include:</a:t>
            </a:r>
            <a:endParaRPr lang="en-US" sz="1800" dirty="0"/>
          </a:p>
          <a:p>
            <a:r>
              <a:rPr lang="en-US" sz="1800" dirty="0"/>
              <a:t>-High spatial resolution (all types)</a:t>
            </a:r>
          </a:p>
          <a:p>
            <a:r>
              <a:rPr lang="en-US" sz="1800" dirty="0"/>
              <a:t>-High depth of field (SE)</a:t>
            </a:r>
          </a:p>
          <a:p>
            <a:r>
              <a:rPr lang="en-US" sz="1800" dirty="0"/>
              <a:t>-Large range of magnification (from 10-100,000x) (all types)</a:t>
            </a:r>
          </a:p>
          <a:p>
            <a:r>
              <a:rPr lang="en-US" sz="1800" dirty="0"/>
              <a:t>-Simple sample preparation (for SE)</a:t>
            </a:r>
          </a:p>
          <a:p>
            <a:endParaRPr lang="en-US" sz="1800" dirty="0"/>
          </a:p>
          <a:p>
            <a:endParaRPr lang="en-US" sz="1800" dirty="0"/>
          </a:p>
          <a:p>
            <a:r>
              <a:rPr lang="en-US" sz="1800" dirty="0" smtClean="0"/>
              <a:t>Focusing </a:t>
            </a:r>
            <a:r>
              <a:rPr lang="en-US" sz="1800" dirty="0"/>
              <a:t>the beam onto the sample using the final focusing lens is very important for this type of analysis, but optical focus of the sample is not, because quantitative collection of X-rays is not critical.</a:t>
            </a:r>
          </a:p>
        </p:txBody>
      </p:sp>
      <p:sp>
        <p:nvSpPr>
          <p:cNvPr id="4099" name="Text Box 3"/>
          <p:cNvSpPr txBox="1">
            <a:spLocks noChangeArrowheads="1"/>
          </p:cNvSpPr>
          <p:nvPr/>
        </p:nvSpPr>
        <p:spPr bwMode="auto">
          <a:xfrm>
            <a:off x="2971800" y="304800"/>
            <a:ext cx="2763838" cy="519113"/>
          </a:xfrm>
          <a:prstGeom prst="rect">
            <a:avLst/>
          </a:prstGeom>
          <a:noFill/>
          <a:ln w="9525">
            <a:noFill/>
            <a:miter lim="800000"/>
            <a:headEnd/>
            <a:tailEnd/>
          </a:ln>
          <a:effectLst/>
        </p:spPr>
        <p:txBody>
          <a:bodyPr wrap="none">
            <a:spAutoFit/>
          </a:bodyPr>
          <a:lstStyle/>
          <a:p>
            <a:r>
              <a:rPr lang="en-US" sz="2800" b="1"/>
              <a:t>Scanning Images</a:t>
            </a:r>
            <a:endParaRPr lang="en-US" b="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2400" y="914400"/>
            <a:ext cx="8686800" cy="4524315"/>
          </a:xfrm>
          <a:prstGeom prst="rect">
            <a:avLst/>
          </a:prstGeom>
          <a:noFill/>
          <a:ln w="9525">
            <a:noFill/>
            <a:miter lim="800000"/>
            <a:headEnd/>
            <a:tailEnd/>
          </a:ln>
          <a:effectLst/>
        </p:spPr>
        <p:txBody>
          <a:bodyPr>
            <a:spAutoFit/>
          </a:bodyPr>
          <a:lstStyle/>
          <a:p>
            <a:r>
              <a:rPr lang="en-US" b="1" dirty="0"/>
              <a:t>Beam poorly centered in aperture</a:t>
            </a:r>
          </a:p>
          <a:p>
            <a:endParaRPr lang="en-US" dirty="0"/>
          </a:p>
          <a:p>
            <a:r>
              <a:rPr lang="en-US" dirty="0"/>
              <a:t>Results in extremely poor focus, and same </a:t>
            </a:r>
            <a:r>
              <a:rPr lang="en-US" dirty="0" smtClean="0"/>
              <a:t>focusing </a:t>
            </a:r>
            <a:r>
              <a:rPr lang="en-US" dirty="0"/>
              <a:t>characteristics as astigmatism due to a dirty aperture.  Can be solved by aligning the aperture while observing a point on the sample that is roughly round, and has a brightness contrast to the surrounding material (</a:t>
            </a:r>
            <a:r>
              <a:rPr lang="en-US" dirty="0" err="1"/>
              <a:t>ie</a:t>
            </a:r>
            <a:r>
              <a:rPr lang="en-US" dirty="0"/>
              <a:t>.  a hole in the sample surface, or a speck of dust on a sample).</a:t>
            </a:r>
          </a:p>
          <a:p>
            <a:endParaRPr lang="en-US" dirty="0"/>
          </a:p>
          <a:p>
            <a:r>
              <a:rPr lang="en-US" dirty="0"/>
              <a:t>High-resolution SE imaging is done with a 70 micron aperture in place of the normal 150 micron double aperture that is used for quantitative analysis.  When these apertures are changed, they must be manually realigned in order to obtain good image focus.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stigmatism"/>
          <p:cNvPicPr>
            <a:picLocks noChangeAspect="1" noChangeArrowheads="1"/>
          </p:cNvPicPr>
          <p:nvPr/>
        </p:nvPicPr>
        <p:blipFill>
          <a:blip r:embed="rId3" cstate="print"/>
          <a:srcRect/>
          <a:stretch>
            <a:fillRect/>
          </a:stretch>
        </p:blipFill>
        <p:spPr bwMode="auto">
          <a:xfrm>
            <a:off x="152400" y="1524000"/>
            <a:ext cx="8763000" cy="335438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stigmatism_correction"/>
          <p:cNvPicPr>
            <a:picLocks noChangeAspect="1" noChangeArrowheads="1"/>
          </p:cNvPicPr>
          <p:nvPr/>
        </p:nvPicPr>
        <p:blipFill>
          <a:blip r:embed="rId3" cstate="print"/>
          <a:srcRect/>
          <a:stretch>
            <a:fillRect/>
          </a:stretch>
        </p:blipFill>
        <p:spPr bwMode="auto">
          <a:xfrm>
            <a:off x="0" y="88900"/>
            <a:ext cx="9144000" cy="67691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28600" y="685800"/>
            <a:ext cx="8610600" cy="4473575"/>
          </a:xfrm>
          <a:prstGeom prst="rect">
            <a:avLst/>
          </a:prstGeom>
          <a:noFill/>
          <a:ln w="9525">
            <a:noFill/>
            <a:miter lim="800000"/>
            <a:headEnd/>
            <a:tailEnd/>
          </a:ln>
          <a:effectLst/>
        </p:spPr>
        <p:txBody>
          <a:bodyPr>
            <a:spAutoFit/>
          </a:bodyPr>
          <a:lstStyle/>
          <a:p>
            <a:r>
              <a:rPr lang="en-US" b="1"/>
              <a:t>                            Noise in scanning images</a:t>
            </a:r>
          </a:p>
          <a:p>
            <a:endParaRPr lang="en-US"/>
          </a:p>
          <a:p>
            <a:r>
              <a:rPr lang="en-US"/>
              <a:t>Scanning images can be "noisy", showing random fluctuations in brightness from point to point, distracting the user's eye.</a:t>
            </a:r>
          </a:p>
          <a:p>
            <a:endParaRPr lang="en-US"/>
          </a:p>
          <a:p>
            <a:r>
              <a:rPr lang="en-US"/>
              <a:t>There are two sources of noise:</a:t>
            </a:r>
          </a:p>
          <a:p>
            <a:r>
              <a:rPr lang="en-US"/>
              <a:t>A.  Statistical fluctuations in the number of detected electrons</a:t>
            </a:r>
          </a:p>
          <a:p>
            <a:r>
              <a:rPr lang="en-US"/>
              <a:t>B.  Noise in the electronic system</a:t>
            </a:r>
          </a:p>
          <a:p>
            <a:endParaRPr lang="en-US"/>
          </a:p>
          <a:p>
            <a:r>
              <a:rPr lang="en-US"/>
              <a:t>The first can be addressed by using the highest possible beam current for the required resolution.</a:t>
            </a:r>
          </a:p>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224213" y="381000"/>
            <a:ext cx="2392362" cy="457200"/>
          </a:xfrm>
          <a:prstGeom prst="rect">
            <a:avLst/>
          </a:prstGeom>
          <a:noFill/>
          <a:ln w="9525">
            <a:noFill/>
            <a:miter lim="800000"/>
            <a:headEnd/>
            <a:tailEnd/>
          </a:ln>
          <a:effectLst/>
        </p:spPr>
        <p:txBody>
          <a:bodyPr wrap="none">
            <a:spAutoFit/>
          </a:bodyPr>
          <a:lstStyle/>
          <a:p>
            <a:pPr algn="ctr"/>
            <a:r>
              <a:rPr lang="en-US" b="1"/>
              <a:t>Image Collection</a:t>
            </a:r>
            <a:endParaRPr lang="en-US"/>
          </a:p>
        </p:txBody>
      </p:sp>
      <p:sp>
        <p:nvSpPr>
          <p:cNvPr id="27651" name="Text Box 3"/>
          <p:cNvSpPr txBox="1">
            <a:spLocks noChangeArrowheads="1"/>
          </p:cNvSpPr>
          <p:nvPr/>
        </p:nvSpPr>
        <p:spPr bwMode="auto">
          <a:xfrm>
            <a:off x="593725" y="1184275"/>
            <a:ext cx="7834313" cy="5568950"/>
          </a:xfrm>
          <a:prstGeom prst="rect">
            <a:avLst/>
          </a:prstGeom>
          <a:noFill/>
          <a:ln w="9525">
            <a:noFill/>
            <a:miter lim="800000"/>
            <a:headEnd/>
            <a:tailEnd/>
          </a:ln>
          <a:effectLst/>
        </p:spPr>
        <p:txBody>
          <a:bodyPr wrap="none">
            <a:spAutoFit/>
          </a:bodyPr>
          <a:lstStyle/>
          <a:p>
            <a:r>
              <a:rPr lang="en-US"/>
              <a:t>Beam at 1 nanoamp</a:t>
            </a:r>
          </a:p>
          <a:p>
            <a:r>
              <a:rPr lang="en-US"/>
              <a:t>	Means 6*10</a:t>
            </a:r>
            <a:r>
              <a:rPr lang="en-US" baseline="30000"/>
              <a:t>9 </a:t>
            </a:r>
            <a:r>
              <a:rPr lang="en-US"/>
              <a:t>electrons/second onto the sample surface</a:t>
            </a:r>
          </a:p>
          <a:p>
            <a:r>
              <a:rPr lang="en-US"/>
              <a:t>	Of these 10</a:t>
            </a:r>
            <a:r>
              <a:rPr lang="en-US" baseline="30000"/>
              <a:t>-1</a:t>
            </a:r>
            <a:r>
              <a:rPr lang="en-US"/>
              <a:t> to 10</a:t>
            </a:r>
            <a:r>
              <a:rPr lang="en-US" baseline="30000"/>
              <a:t>-2</a:t>
            </a:r>
            <a:r>
              <a:rPr lang="en-US"/>
              <a:t> generate secondary electrons</a:t>
            </a:r>
          </a:p>
          <a:p>
            <a:endParaRPr lang="en-US"/>
          </a:p>
          <a:p>
            <a:r>
              <a:rPr lang="en-US"/>
              <a:t>500x500 image collected at 25 megahertz (cycles/second)</a:t>
            </a:r>
          </a:p>
          <a:p>
            <a:r>
              <a:rPr lang="en-US"/>
              <a:t>	250,000 points on image</a:t>
            </a:r>
          </a:p>
          <a:p>
            <a:r>
              <a:rPr lang="en-US"/>
              <a:t>	each image collected in 1/25th or 0.04 seconds</a:t>
            </a:r>
          </a:p>
          <a:p>
            <a:endParaRPr lang="en-US"/>
          </a:p>
          <a:p>
            <a:r>
              <a:rPr lang="en-US"/>
              <a:t>So, divide 0.04 seconds by 250,000 points per image</a:t>
            </a:r>
          </a:p>
          <a:p>
            <a:endParaRPr lang="en-US"/>
          </a:p>
          <a:p>
            <a:r>
              <a:rPr lang="en-US"/>
              <a:t>So:  1.6 x 10</a:t>
            </a:r>
            <a:r>
              <a:rPr lang="en-US" baseline="30000"/>
              <a:t>-7</a:t>
            </a:r>
            <a:r>
              <a:rPr lang="en-US"/>
              <a:t> second, or 160 nanoseconds spent on each point</a:t>
            </a:r>
          </a:p>
          <a:p>
            <a:endParaRPr lang="en-US"/>
          </a:p>
          <a:p>
            <a:r>
              <a:rPr lang="en-US"/>
              <a:t>10</a:t>
            </a:r>
            <a:r>
              <a:rPr lang="en-US" baseline="30000"/>
              <a:t>8</a:t>
            </a:r>
            <a:r>
              <a:rPr lang="en-US"/>
              <a:t> electrons/second generated</a:t>
            </a:r>
          </a:p>
          <a:p>
            <a:r>
              <a:rPr lang="en-US"/>
              <a:t>160 nanoseconds on each point</a:t>
            </a:r>
          </a:p>
          <a:p>
            <a:r>
              <a:rPr lang="en-US"/>
              <a:t>so:  16 electrons/point are collected, on average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04800" y="1447800"/>
            <a:ext cx="8534400" cy="3013075"/>
          </a:xfrm>
          <a:prstGeom prst="rect">
            <a:avLst/>
          </a:prstGeom>
          <a:noFill/>
          <a:ln w="9525">
            <a:noFill/>
            <a:miter lim="800000"/>
            <a:headEnd/>
            <a:tailEnd/>
          </a:ln>
          <a:effectLst/>
        </p:spPr>
        <p:txBody>
          <a:bodyPr>
            <a:spAutoFit/>
          </a:bodyPr>
          <a:lstStyle/>
          <a:p>
            <a:r>
              <a:rPr lang="en-US"/>
              <a:t>The faster the collection time of the image, the noisier it will be.  So, to improve this problem, go to higher resolution and lower scan rate.  This results in collection of more electrons or X-rays, resulting in a statistically more robust image.  </a:t>
            </a:r>
          </a:p>
          <a:p>
            <a:endParaRPr lang="en-US"/>
          </a:p>
          <a:p>
            <a:r>
              <a:rPr lang="en-US"/>
              <a:t>The down side of this is that focussing the image, or moving around, is difficult.  Must go to higher scan speed for good focusing.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04800" y="1066800"/>
            <a:ext cx="8305800" cy="4108450"/>
          </a:xfrm>
          <a:prstGeom prst="rect">
            <a:avLst/>
          </a:prstGeom>
          <a:noFill/>
          <a:ln w="9525">
            <a:noFill/>
            <a:miter lim="800000"/>
            <a:headEnd/>
            <a:tailEnd/>
          </a:ln>
          <a:effectLst/>
        </p:spPr>
        <p:txBody>
          <a:bodyPr>
            <a:spAutoFit/>
          </a:bodyPr>
          <a:lstStyle/>
          <a:p>
            <a:r>
              <a:rPr lang="en-US" b="1"/>
              <a:t>                                              X-ray Maps</a:t>
            </a:r>
            <a:endParaRPr lang="en-US"/>
          </a:p>
          <a:p>
            <a:endParaRPr lang="en-US"/>
          </a:p>
          <a:p>
            <a:r>
              <a:rPr lang="en-US"/>
              <a:t>X-ray, or "dot" maps can be made by setting spectrometers to an element of interest, then rastering the beam across the sample surface.   This technique produces "dot" maps where each dot is representative of a photon produced by an X-ray of the element of interest.</a:t>
            </a:r>
          </a:p>
          <a:p>
            <a:endParaRPr lang="en-US"/>
          </a:p>
          <a:p>
            <a:r>
              <a:rPr lang="en-US"/>
              <a:t>The longer an X-ray map is collected, the better the resolutions.  Very high resolution X-ray maps may require hours of data collection time.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ot_map"/>
          <p:cNvPicPr>
            <a:picLocks noChangeAspect="1" noChangeArrowheads="1"/>
          </p:cNvPicPr>
          <p:nvPr/>
        </p:nvPicPr>
        <p:blipFill>
          <a:blip r:embed="rId3" cstate="print"/>
          <a:srcRect/>
          <a:stretch>
            <a:fillRect/>
          </a:stretch>
        </p:blipFill>
        <p:spPr bwMode="auto">
          <a:xfrm>
            <a:off x="2286000" y="182563"/>
            <a:ext cx="4572000" cy="64928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well_time"/>
          <p:cNvPicPr>
            <a:picLocks noChangeAspect="1" noChangeArrowheads="1"/>
          </p:cNvPicPr>
          <p:nvPr/>
        </p:nvPicPr>
        <p:blipFill>
          <a:blip r:embed="rId3" cstate="print"/>
          <a:srcRect/>
          <a:stretch>
            <a:fillRect/>
          </a:stretch>
        </p:blipFill>
        <p:spPr bwMode="auto">
          <a:xfrm>
            <a:off x="92075" y="220663"/>
            <a:ext cx="8921750" cy="639286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28600" y="304800"/>
            <a:ext cx="8686800" cy="5394325"/>
          </a:xfrm>
          <a:prstGeom prst="rect">
            <a:avLst/>
          </a:prstGeom>
          <a:noFill/>
          <a:ln w="9525">
            <a:noFill/>
            <a:miter lim="800000"/>
            <a:headEnd/>
            <a:tailEnd/>
          </a:ln>
          <a:effectLst/>
        </p:spPr>
        <p:txBody>
          <a:bodyPr>
            <a:spAutoFit/>
          </a:bodyPr>
          <a:lstStyle/>
          <a:p>
            <a:r>
              <a:rPr lang="en-US" b="1"/>
              <a:t>Qualitative X-ray analysis</a:t>
            </a:r>
          </a:p>
          <a:p>
            <a:endParaRPr lang="en-US" b="1"/>
          </a:p>
          <a:p>
            <a:r>
              <a:rPr lang="en-US" sz="2000"/>
              <a:t>Produced line-maps across a sample for a single element, or can observe an entire X-ray spectrum of a single point on a sample surface.</a:t>
            </a:r>
          </a:p>
          <a:p>
            <a:endParaRPr lang="en-US" sz="2000"/>
          </a:p>
          <a:p>
            <a:r>
              <a:rPr lang="en-US" sz="2000"/>
              <a:t>Can be produced either by energy-dispersive or wavelength-dispersive analysis.  </a:t>
            </a:r>
          </a:p>
          <a:p>
            <a:endParaRPr lang="en-US" sz="2000"/>
          </a:p>
          <a:p>
            <a:r>
              <a:rPr lang="en-US" sz="2000"/>
              <a:t>EDS-  quick, and good for non-flat samples.  Poor resolution.</a:t>
            </a:r>
          </a:p>
          <a:p>
            <a:endParaRPr lang="en-US" sz="2000"/>
          </a:p>
          <a:p>
            <a:r>
              <a:rPr lang="en-US" sz="2000"/>
              <a:t>WDS- slower, but more precise.  Flat samples only.  </a:t>
            </a:r>
          </a:p>
          <a:p>
            <a:endParaRPr lang="en-US" sz="2000"/>
          </a:p>
          <a:p>
            <a:endParaRPr lang="en-US" sz="2000"/>
          </a:p>
          <a:p>
            <a:r>
              <a:rPr lang="en-US" sz="2000"/>
              <a:t>Typically, K lines are observed, but for heavier elements, L and M lines may also be used.</a:t>
            </a:r>
          </a:p>
          <a:p>
            <a:endParaRPr lang="en-US" sz="2000"/>
          </a:p>
          <a:p>
            <a:endParaRPr lang="en-US" sz="2000"/>
          </a:p>
          <a:p>
            <a:r>
              <a:rPr lang="en-US" sz="2000"/>
              <a:t>Mineral databases provide comparison for identification of phases.</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_detector"/>
          <p:cNvPicPr>
            <a:picLocks noChangeAspect="1" noChangeArrowheads="1"/>
          </p:cNvPicPr>
          <p:nvPr/>
        </p:nvPicPr>
        <p:blipFill>
          <a:blip r:embed="rId3" cstate="print"/>
          <a:srcRect/>
          <a:stretch>
            <a:fillRect/>
          </a:stretch>
        </p:blipFill>
        <p:spPr bwMode="auto">
          <a:xfrm>
            <a:off x="685800" y="228600"/>
            <a:ext cx="7413625" cy="639603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yrite"/>
          <p:cNvPicPr>
            <a:picLocks noChangeAspect="1" noChangeArrowheads="1"/>
          </p:cNvPicPr>
          <p:nvPr/>
        </p:nvPicPr>
        <p:blipFill>
          <a:blip r:embed="rId3" cstate="print"/>
          <a:srcRect/>
          <a:stretch>
            <a:fillRect/>
          </a:stretch>
        </p:blipFill>
        <p:spPr bwMode="auto">
          <a:xfrm>
            <a:off x="1447800" y="228600"/>
            <a:ext cx="6076950" cy="64008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ineral_library"/>
          <p:cNvPicPr>
            <a:picLocks noChangeAspect="1" noChangeArrowheads="1"/>
          </p:cNvPicPr>
          <p:nvPr/>
        </p:nvPicPr>
        <p:blipFill>
          <a:blip r:embed="rId3" cstate="print"/>
          <a:srcRect/>
          <a:stretch>
            <a:fillRect/>
          </a:stretch>
        </p:blipFill>
        <p:spPr bwMode="auto">
          <a:xfrm>
            <a:off x="1981200" y="152400"/>
            <a:ext cx="4551363" cy="67056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zeolbeam1a"/>
          <p:cNvPicPr>
            <a:picLocks noChangeAspect="1" noChangeArrowheads="1"/>
          </p:cNvPicPr>
          <p:nvPr/>
        </p:nvPicPr>
        <p:blipFill>
          <a:blip r:embed="rId3" cstate="print"/>
          <a:srcRect/>
          <a:stretch>
            <a:fillRect/>
          </a:stretch>
        </p:blipFill>
        <p:spPr bwMode="auto">
          <a:xfrm>
            <a:off x="1176338" y="127000"/>
            <a:ext cx="6127750" cy="6629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8600"/>
            <a:ext cx="7772400" cy="1143000"/>
          </a:xfrm>
        </p:spPr>
        <p:txBody>
          <a:bodyPr/>
          <a:lstStyle/>
          <a:p>
            <a:r>
              <a:rPr lang="en-US" sz="3600" b="1">
                <a:solidFill>
                  <a:schemeClr val="tx1"/>
                </a:solidFill>
                <a:latin typeface="GoudyOlSt BT" pitchFamily="18" charset="0"/>
              </a:rPr>
              <a:t>Secondary Electron Imaging</a:t>
            </a:r>
            <a:endParaRPr lang="en-US" b="1">
              <a:solidFill>
                <a:schemeClr val="tx1"/>
              </a:solidFill>
              <a:latin typeface="GoudyOlSt BT" pitchFamily="18" charset="0"/>
            </a:endParaRPr>
          </a:p>
        </p:txBody>
      </p:sp>
      <p:sp>
        <p:nvSpPr>
          <p:cNvPr id="6147" name="Rectangle 3"/>
          <p:cNvSpPr>
            <a:spLocks noChangeArrowheads="1"/>
          </p:cNvSpPr>
          <p:nvPr/>
        </p:nvSpPr>
        <p:spPr bwMode="auto">
          <a:xfrm>
            <a:off x="381000" y="1905000"/>
            <a:ext cx="8382000" cy="2014538"/>
          </a:xfrm>
          <a:prstGeom prst="rect">
            <a:avLst/>
          </a:prstGeom>
          <a:noFill/>
          <a:ln w="9525">
            <a:noFill/>
            <a:miter lim="800000"/>
            <a:headEnd/>
            <a:tailEnd/>
          </a:ln>
          <a:effectLst/>
        </p:spPr>
        <p:txBody>
          <a:bodyPr>
            <a:spAutoFit/>
          </a:bodyPr>
          <a:lstStyle/>
          <a:p>
            <a:r>
              <a:rPr lang="en-US" sz="1800"/>
              <a:t>Produced from low energy electrons emitted from near the sample surface.  Some secondary electrons are produced by incident electrons as they enter the sample, but many are produced by emerging backscatter electrons.  The production of SE is not strongly affected by Z, but because SE are generated to some level by BSE, different SE signals can be produced by different Z material.</a:t>
            </a:r>
          </a:p>
          <a:p>
            <a:endParaRPr lang="en-US" sz="1800"/>
          </a:p>
          <a:p>
            <a:r>
              <a:rPr lang="en-US" sz="1800"/>
              <a:t>Secondary electron coefficient:</a:t>
            </a:r>
          </a:p>
        </p:txBody>
      </p:sp>
      <p:sp>
        <p:nvSpPr>
          <p:cNvPr id="6148" name="Text Box 4"/>
          <p:cNvSpPr txBox="1">
            <a:spLocks noChangeArrowheads="1"/>
          </p:cNvSpPr>
          <p:nvPr/>
        </p:nvSpPr>
        <p:spPr bwMode="auto">
          <a:xfrm>
            <a:off x="1219200" y="4268788"/>
            <a:ext cx="1120775" cy="823912"/>
          </a:xfrm>
          <a:prstGeom prst="rect">
            <a:avLst/>
          </a:prstGeom>
          <a:noFill/>
          <a:ln w="9525">
            <a:noFill/>
            <a:miter lim="800000"/>
            <a:headEnd/>
            <a:tailEnd/>
          </a:ln>
          <a:effectLst/>
        </p:spPr>
        <p:txBody>
          <a:bodyPr wrap="none">
            <a:spAutoFit/>
          </a:bodyPr>
          <a:lstStyle/>
          <a:p>
            <a:r>
              <a:rPr lang="el-GR" sz="4800">
                <a:cs typeface="Times New Roman" pitchFamily="18" charset="0"/>
                <a:sym typeface="WP Greek Courier" pitchFamily="49" charset="2"/>
              </a:rPr>
              <a:t>δ</a:t>
            </a:r>
            <a:r>
              <a:rPr lang="en-US" sz="4800">
                <a:sym typeface="WP Greek Courier" pitchFamily="49" charset="2"/>
              </a:rPr>
              <a:t>  =</a:t>
            </a:r>
          </a:p>
        </p:txBody>
      </p:sp>
      <p:sp>
        <p:nvSpPr>
          <p:cNvPr id="6149" name="Text Box 5"/>
          <p:cNvSpPr txBox="1">
            <a:spLocks noChangeArrowheads="1"/>
          </p:cNvSpPr>
          <p:nvPr/>
        </p:nvSpPr>
        <p:spPr bwMode="auto">
          <a:xfrm>
            <a:off x="1371600" y="5410200"/>
            <a:ext cx="5715000" cy="366713"/>
          </a:xfrm>
          <a:prstGeom prst="rect">
            <a:avLst/>
          </a:prstGeom>
          <a:noFill/>
          <a:ln w="9525">
            <a:noFill/>
            <a:miter lim="800000"/>
            <a:headEnd/>
            <a:tailEnd/>
          </a:ln>
          <a:effectLst/>
        </p:spPr>
        <p:txBody>
          <a:bodyPr>
            <a:spAutoFit/>
          </a:bodyPr>
          <a:lstStyle/>
          <a:p>
            <a:r>
              <a:rPr lang="en-US" sz="1800"/>
              <a:t>for 10-30 keV accelerating voltage, the coefficient is 0.1-0.2</a:t>
            </a:r>
            <a:endParaRPr lang="en-US"/>
          </a:p>
        </p:txBody>
      </p:sp>
      <p:sp>
        <p:nvSpPr>
          <p:cNvPr id="6150" name="Text Box 6"/>
          <p:cNvSpPr txBox="1">
            <a:spLocks noChangeArrowheads="1"/>
          </p:cNvSpPr>
          <p:nvPr/>
        </p:nvSpPr>
        <p:spPr bwMode="auto">
          <a:xfrm>
            <a:off x="2819400" y="3886200"/>
            <a:ext cx="3397250" cy="1187450"/>
          </a:xfrm>
          <a:prstGeom prst="rect">
            <a:avLst/>
          </a:prstGeom>
          <a:noFill/>
          <a:ln w="9525">
            <a:noFill/>
            <a:miter lim="800000"/>
            <a:headEnd/>
            <a:tailEnd/>
          </a:ln>
          <a:effectLst/>
        </p:spPr>
        <p:txBody>
          <a:bodyPr>
            <a:spAutoFit/>
          </a:bodyPr>
          <a:lstStyle/>
          <a:p>
            <a:pPr algn="ctr"/>
            <a:endParaRPr lang="en-US" u="sng"/>
          </a:p>
          <a:p>
            <a:pPr algn="ctr"/>
            <a:r>
              <a:rPr lang="en-US" u="sng"/>
              <a:t>___# of SE produced____</a:t>
            </a:r>
          </a:p>
          <a:p>
            <a:pPr algn="ctr"/>
            <a:r>
              <a:rPr lang="en-US"/>
              <a:t># of electrons onto sample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04800" y="1295400"/>
            <a:ext cx="8610600" cy="3743325"/>
          </a:xfrm>
          <a:prstGeom prst="rect">
            <a:avLst/>
          </a:prstGeom>
          <a:noFill/>
          <a:ln w="9525">
            <a:noFill/>
            <a:miter lim="800000"/>
            <a:headEnd/>
            <a:tailEnd/>
          </a:ln>
          <a:effectLst/>
        </p:spPr>
        <p:txBody>
          <a:bodyPr>
            <a:spAutoFit/>
          </a:bodyPr>
          <a:lstStyle/>
          <a:p>
            <a:r>
              <a:rPr lang="en-US"/>
              <a:t>The coefficient of SE production is greater at greater incidence angle between the beam and sample.  More SE are produced by a surface that is at an angle of greater than 90 degrees to the beam.  This difference in production of electrons with surface angle gives rise to the 3-D appearance of SE images.  The effect is similar to illuminating a sample surface partly with direct light, and partly with diffuse light.  </a:t>
            </a:r>
          </a:p>
          <a:p>
            <a:endParaRPr lang="en-US"/>
          </a:p>
          <a:p>
            <a:r>
              <a:rPr lang="en-US"/>
              <a:t>Edge effects are pronounce in SE imaging because of the greater production of electrons from an angled surface.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e_yield"/>
          <p:cNvPicPr>
            <a:picLocks noChangeAspect="1" noChangeArrowheads="1"/>
          </p:cNvPicPr>
          <p:nvPr/>
        </p:nvPicPr>
        <p:blipFill>
          <a:blip r:embed="rId3" cstate="print"/>
          <a:srcRect/>
          <a:stretch>
            <a:fillRect/>
          </a:stretch>
        </p:blipFill>
        <p:spPr bwMode="auto">
          <a:xfrm>
            <a:off x="381000" y="228600"/>
            <a:ext cx="7620000" cy="65182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e_yield_graphic"/>
          <p:cNvPicPr>
            <a:picLocks noChangeAspect="1" noChangeArrowheads="1"/>
          </p:cNvPicPr>
          <p:nvPr/>
        </p:nvPicPr>
        <p:blipFill>
          <a:blip r:embed="rId3" cstate="print"/>
          <a:srcRect/>
          <a:stretch>
            <a:fillRect/>
          </a:stretch>
        </p:blipFill>
        <p:spPr bwMode="auto">
          <a:xfrm>
            <a:off x="1143000" y="838200"/>
            <a:ext cx="6604000" cy="46672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e_sample_back"/>
          <p:cNvPicPr>
            <a:picLocks noChangeAspect="1" noChangeArrowheads="1"/>
          </p:cNvPicPr>
          <p:nvPr/>
        </p:nvPicPr>
        <p:blipFill>
          <a:blip r:embed="rId3" cstate="print"/>
          <a:srcRect/>
          <a:stretch>
            <a:fillRect/>
          </a:stretch>
        </p:blipFill>
        <p:spPr bwMode="auto">
          <a:xfrm>
            <a:off x="609600" y="0"/>
            <a:ext cx="7569200" cy="66675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ut"/>
          <p:cNvPicPr>
            <a:picLocks noChangeAspect="1" noChangeArrowheads="1"/>
          </p:cNvPicPr>
          <p:nvPr/>
        </p:nvPicPr>
        <p:blipFill>
          <a:blip r:embed="rId3" cstate="print"/>
          <a:srcRect/>
          <a:stretch>
            <a:fillRect/>
          </a:stretch>
        </p:blipFill>
        <p:spPr bwMode="auto">
          <a:xfrm>
            <a:off x="762000" y="457200"/>
            <a:ext cx="7620000" cy="608488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295</TotalTime>
  <Words>1452</Words>
  <Application>Microsoft Office PowerPoint</Application>
  <PresentationFormat>On-screen Show (4:3)</PresentationFormat>
  <Paragraphs>174</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Times New Roman</vt:lpstr>
      <vt:lpstr>GoudyOlSt BT</vt:lpstr>
      <vt:lpstr>WP Greek Courier</vt:lpstr>
      <vt:lpstr>Blank Presentation</vt:lpstr>
      <vt:lpstr>Slide 1</vt:lpstr>
      <vt:lpstr>Slide 2</vt:lpstr>
      <vt:lpstr>Slide 3</vt:lpstr>
      <vt:lpstr>Secondary Electron Imaging</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NMBMMR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Nelia W. Dunbar</dc:creator>
  <cp:lastModifiedBy>Nelia Dunbar</cp:lastModifiedBy>
  <cp:revision>29</cp:revision>
  <dcterms:created xsi:type="dcterms:W3CDTF">2003-10-06T22:07:10Z</dcterms:created>
  <dcterms:modified xsi:type="dcterms:W3CDTF">2014-03-03T15:57:20Z</dcterms:modified>
</cp:coreProperties>
</file>