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92" r:id="rId9"/>
    <p:sldId id="293" r:id="rId10"/>
    <p:sldId id="260" r:id="rId11"/>
    <p:sldId id="294" r:id="rId12"/>
    <p:sldId id="266" r:id="rId13"/>
    <p:sldId id="267" r:id="rId14"/>
    <p:sldId id="268" r:id="rId15"/>
    <p:sldId id="269" r:id="rId16"/>
    <p:sldId id="26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8" r:id="rId25"/>
    <p:sldId id="277" r:id="rId26"/>
    <p:sldId id="278" r:id="rId27"/>
    <p:sldId id="279" r:id="rId28"/>
    <p:sldId id="296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1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9983A6-DB5A-4E68-99E3-4939769E69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D831D-9304-45C7-A878-54B41DD53E42}" type="slidenum">
              <a:rPr lang="en-US"/>
              <a:pPr/>
              <a:t>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2BCB0-E355-4C7E-B0F9-B886E225EE21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9C18A-83E1-4D5E-817C-51E3BF4E56E2}" type="slidenum">
              <a:rPr lang="en-US"/>
              <a:pPr/>
              <a:t>11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DAC64-AE76-437D-9A32-D2909EAF0847}" type="slidenum">
              <a:rPr lang="en-US"/>
              <a:pPr/>
              <a:t>12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1FF9F-050B-4EE6-B74E-BD4A3153CEF6}" type="slidenum">
              <a:rPr lang="en-US"/>
              <a:pPr/>
              <a:t>13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EE863-A06C-45B5-8999-00D0DDAEC4C5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4B1BD-DE29-4ABD-BB36-09AA0CB14726}" type="slidenum">
              <a:rPr lang="en-US"/>
              <a:pPr/>
              <a:t>15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0DE84-18F0-4E7D-BEC6-4FD816F75DEA}" type="slidenum">
              <a:rPr lang="en-US"/>
              <a:pPr/>
              <a:t>16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4C4B3-340C-404B-8E21-D885C8701F97}" type="slidenum">
              <a:rPr lang="en-US"/>
              <a:pPr/>
              <a:t>17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D434C-7962-41AB-BF31-5F7011863144}" type="slidenum">
              <a:rPr lang="en-US"/>
              <a:pPr/>
              <a:t>18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CA86D-8185-423A-95F5-2F335A261D04}" type="slidenum">
              <a:rPr lang="en-US"/>
              <a:pPr/>
              <a:t>19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E47BE-7774-435F-8491-2FD20CA405F4}" type="slidenum">
              <a:rPr lang="en-US"/>
              <a:pPr/>
              <a:t>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AF4E6-210D-4836-8ECA-A833776530A0}" type="slidenum">
              <a:rPr lang="en-US"/>
              <a:pPr/>
              <a:t>20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C8970-159A-4021-9B15-D1DB31BEF2C9}" type="slidenum">
              <a:rPr lang="en-US"/>
              <a:pPr/>
              <a:t>21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377C2-AFDD-4503-84DD-A160C0E225CF}" type="slidenum">
              <a:rPr lang="en-US"/>
              <a:pPr/>
              <a:t>22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D3E53-52D8-4DBF-8D40-9C3F591F7200}" type="slidenum">
              <a:rPr lang="en-US"/>
              <a:pPr/>
              <a:t>23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FE3F4-8861-4B02-9567-5182F8CC443B}" type="slidenum">
              <a:rPr lang="en-US"/>
              <a:pPr/>
              <a:t>24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89FCF-FEE2-4001-BD7B-7D7E19E7B38E}" type="slidenum">
              <a:rPr lang="en-US"/>
              <a:pPr/>
              <a:t>25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04381-A524-4530-9D50-0258E318D4BC}" type="slidenum">
              <a:rPr lang="en-US"/>
              <a:pPr/>
              <a:t>26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65A6E-346A-40E0-A371-41DADEA8C4A3}" type="slidenum">
              <a:rPr lang="en-US"/>
              <a:pPr/>
              <a:t>27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6CAB2F-3DE7-4092-BFC8-FF6E3B9CC226}" type="slidenum">
              <a:rPr lang="en-US"/>
              <a:pPr/>
              <a:t>28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601CB-C8AD-48A9-B57B-698AC9C6B161}" type="slidenum">
              <a:rPr lang="en-US"/>
              <a:pPr/>
              <a:t>29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7FDDC-BC9C-4A6A-82FF-15A7531AB0E9}" type="slidenum">
              <a:rPr lang="en-US"/>
              <a:pPr/>
              <a:t>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79110-A33A-4A55-875B-2B41265CE622}" type="slidenum">
              <a:rPr lang="en-US"/>
              <a:pPr/>
              <a:t>30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D69F1-7294-419B-8D3F-E5664F62C5C6}" type="slidenum">
              <a:rPr lang="en-US"/>
              <a:pPr/>
              <a:t>31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5595B-33F2-43B5-BF8E-A789852DF81B}" type="slidenum">
              <a:rPr lang="en-US"/>
              <a:pPr/>
              <a:t>32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74CDF-43FF-4C1A-8F84-543F37B81BE9}" type="slidenum">
              <a:rPr lang="en-US"/>
              <a:pPr/>
              <a:t>33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A7787-36C2-4747-8F3C-ABFE31C5F859}" type="slidenum">
              <a:rPr lang="en-US"/>
              <a:pPr/>
              <a:t>34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7BD3B-E8E4-4A51-AFCB-5F2BE7AA4BED}" type="slidenum">
              <a:rPr lang="en-US"/>
              <a:pPr/>
              <a:t>35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8B87D-8BD0-4ED8-88ED-DE49C4AC20FE}" type="slidenum">
              <a:rPr lang="en-US"/>
              <a:pPr/>
              <a:t>36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753A1-5C88-4BDB-BD5D-FDC9928ED93B}" type="slidenum">
              <a:rPr lang="en-US"/>
              <a:pPr/>
              <a:t>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76395-EEA6-4069-BD92-0AE888200A17}" type="slidenum">
              <a:rPr lang="en-US"/>
              <a:pPr/>
              <a:t>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E2491-BC7B-41DA-9AE1-1F508D5C2AC9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E1213-E148-42C1-9682-DCDE009DF3A2}" type="slidenum">
              <a:rPr lang="en-US"/>
              <a:pPr/>
              <a:t>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4E0D9-CAD3-47FC-AC55-995A7CDFB1D9}" type="slidenum">
              <a:rPr lang="en-US"/>
              <a:pPr/>
              <a:t>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236AD-5F3B-4E94-B079-9C4F913084BC}" type="slidenum">
              <a:rPr lang="en-US"/>
              <a:pPr/>
              <a:t>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D50A8-84AA-4BA2-BB58-583D93273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FD0AB-8C8C-4BC9-9DC6-598287C40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E4B97-C49D-45FB-ACDF-59FE1A571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22173-4626-4EFB-AF65-E1A90DA40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B316B-6C10-441A-945B-CC3373279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9F0C4-1032-4C9C-87CA-9FB43FB2C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6B2BE-3711-49C8-A561-E097F0BEF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E463-10B1-4DA3-A57C-B54FBC370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13130-E15B-4153-B171-1B9F7F1E2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904DF-A5E6-48BB-A815-39FBEA4D6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0D443-C616-476F-8532-4D79E6575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EC91EC-E05C-4B37-98CE-142DAB00B9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990600"/>
            <a:ext cx="87630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Quantitative Analysis</a:t>
            </a:r>
            <a:endParaRPr lang="en-US" dirty="0"/>
          </a:p>
          <a:p>
            <a:endParaRPr lang="en-US" dirty="0"/>
          </a:p>
          <a:p>
            <a:r>
              <a:rPr lang="en-US" dirty="0"/>
              <a:t>Quantitative analysis using the electron microprobe involves measuring the intensities of X-ray lines generated from your unknown sample, and comparing these to the same lines in suitable standards, using identical or similar instrumental conditions.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609600"/>
            <a:ext cx="8686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2.  Peak search and choose appropriate background values.</a:t>
            </a:r>
            <a:endParaRPr lang="en-US"/>
          </a:p>
          <a:p>
            <a:endParaRPr lang="en-US"/>
          </a:p>
          <a:p>
            <a:r>
              <a:rPr lang="en-US"/>
              <a:t>-Measured peak intensities include a contribution from the background.  This must be evaluated.  Preferable to measure backgrounds on both sides of the peak, but can use one side only to save spectrometer wear.</a:t>
            </a:r>
          </a:p>
          <a:p>
            <a:endParaRPr lang="en-US"/>
          </a:p>
          <a:p>
            <a:r>
              <a:rPr lang="en-US"/>
              <a:t>-Problems can arise if standards have different backgrounds than unknowns (ie.  Fe interference on 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si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5311775" cy="6402388"/>
          </a:xfrm>
          <a:prstGeom prst="rect">
            <a:avLst/>
          </a:prstGeom>
          <a:noFill/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36525" y="1031875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Simple 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kgrou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0" y="46038"/>
            <a:ext cx="3013075" cy="676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447800" y="5181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447800" y="5105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2571750" y="3986213"/>
            <a:ext cx="1143000" cy="1103312"/>
          </a:xfrm>
          <a:custGeom>
            <a:avLst/>
            <a:gdLst/>
            <a:ahLst/>
            <a:cxnLst>
              <a:cxn ang="0">
                <a:pos x="0" y="695"/>
              </a:cxn>
              <a:cxn ang="0">
                <a:pos x="77" y="678"/>
              </a:cxn>
              <a:cxn ang="0">
                <a:pos x="120" y="635"/>
              </a:cxn>
              <a:cxn ang="0">
                <a:pos x="154" y="566"/>
              </a:cxn>
              <a:cxn ang="0">
                <a:pos x="189" y="480"/>
              </a:cxn>
              <a:cxn ang="0">
                <a:pos x="223" y="378"/>
              </a:cxn>
              <a:cxn ang="0">
                <a:pos x="257" y="266"/>
              </a:cxn>
              <a:cxn ang="0">
                <a:pos x="291" y="155"/>
              </a:cxn>
              <a:cxn ang="0">
                <a:pos x="326" y="52"/>
              </a:cxn>
              <a:cxn ang="0">
                <a:pos x="343" y="18"/>
              </a:cxn>
              <a:cxn ang="0">
                <a:pos x="394" y="0"/>
              </a:cxn>
              <a:cxn ang="0">
                <a:pos x="437" y="9"/>
              </a:cxn>
              <a:cxn ang="0">
                <a:pos x="480" y="86"/>
              </a:cxn>
              <a:cxn ang="0">
                <a:pos x="514" y="258"/>
              </a:cxn>
              <a:cxn ang="0">
                <a:pos x="523" y="378"/>
              </a:cxn>
              <a:cxn ang="0">
                <a:pos x="660" y="669"/>
              </a:cxn>
              <a:cxn ang="0">
                <a:pos x="720" y="695"/>
              </a:cxn>
            </a:cxnLst>
            <a:rect l="0" t="0" r="r" b="b"/>
            <a:pathLst>
              <a:path w="720" h="695">
                <a:moveTo>
                  <a:pt x="0" y="695"/>
                </a:moveTo>
                <a:cubicBezTo>
                  <a:pt x="26" y="690"/>
                  <a:pt x="56" y="694"/>
                  <a:pt x="77" y="678"/>
                </a:cubicBezTo>
                <a:cubicBezTo>
                  <a:pt x="93" y="666"/>
                  <a:pt x="120" y="635"/>
                  <a:pt x="120" y="635"/>
                </a:cubicBezTo>
                <a:cubicBezTo>
                  <a:pt x="131" y="612"/>
                  <a:pt x="143" y="589"/>
                  <a:pt x="154" y="566"/>
                </a:cubicBezTo>
                <a:cubicBezTo>
                  <a:pt x="168" y="538"/>
                  <a:pt x="189" y="480"/>
                  <a:pt x="189" y="480"/>
                </a:cubicBezTo>
                <a:cubicBezTo>
                  <a:pt x="196" y="436"/>
                  <a:pt x="199" y="414"/>
                  <a:pt x="223" y="378"/>
                </a:cubicBezTo>
                <a:cubicBezTo>
                  <a:pt x="262" y="201"/>
                  <a:pt x="219" y="365"/>
                  <a:pt x="257" y="266"/>
                </a:cubicBezTo>
                <a:cubicBezTo>
                  <a:pt x="272" y="228"/>
                  <a:pt x="272" y="192"/>
                  <a:pt x="291" y="155"/>
                </a:cubicBezTo>
                <a:cubicBezTo>
                  <a:pt x="299" y="114"/>
                  <a:pt x="306" y="87"/>
                  <a:pt x="326" y="52"/>
                </a:cubicBezTo>
                <a:cubicBezTo>
                  <a:pt x="332" y="41"/>
                  <a:pt x="333" y="26"/>
                  <a:pt x="343" y="18"/>
                </a:cubicBezTo>
                <a:cubicBezTo>
                  <a:pt x="357" y="7"/>
                  <a:pt x="394" y="0"/>
                  <a:pt x="394" y="0"/>
                </a:cubicBezTo>
                <a:cubicBezTo>
                  <a:pt x="408" y="3"/>
                  <a:pt x="424" y="2"/>
                  <a:pt x="437" y="9"/>
                </a:cubicBezTo>
                <a:cubicBezTo>
                  <a:pt x="454" y="19"/>
                  <a:pt x="469" y="69"/>
                  <a:pt x="480" y="86"/>
                </a:cubicBezTo>
                <a:cubicBezTo>
                  <a:pt x="490" y="144"/>
                  <a:pt x="503" y="200"/>
                  <a:pt x="514" y="258"/>
                </a:cubicBezTo>
                <a:cubicBezTo>
                  <a:pt x="517" y="298"/>
                  <a:pt x="519" y="338"/>
                  <a:pt x="523" y="378"/>
                </a:cubicBezTo>
                <a:cubicBezTo>
                  <a:pt x="537" y="501"/>
                  <a:pt x="553" y="598"/>
                  <a:pt x="660" y="669"/>
                </a:cubicBezTo>
                <a:cubicBezTo>
                  <a:pt x="679" y="682"/>
                  <a:pt x="696" y="695"/>
                  <a:pt x="720" y="695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3714750" y="1614488"/>
            <a:ext cx="1633538" cy="3487737"/>
          </a:xfrm>
          <a:custGeom>
            <a:avLst/>
            <a:gdLst/>
            <a:ahLst/>
            <a:cxnLst>
              <a:cxn ang="0">
                <a:pos x="0" y="2180"/>
              </a:cxn>
              <a:cxn ang="0">
                <a:pos x="137" y="2172"/>
              </a:cxn>
              <a:cxn ang="0">
                <a:pos x="231" y="2112"/>
              </a:cxn>
              <a:cxn ang="0">
                <a:pos x="240" y="2077"/>
              </a:cxn>
              <a:cxn ang="0">
                <a:pos x="266" y="2009"/>
              </a:cxn>
              <a:cxn ang="0">
                <a:pos x="326" y="1417"/>
              </a:cxn>
              <a:cxn ang="0">
                <a:pos x="360" y="654"/>
              </a:cxn>
              <a:cxn ang="0">
                <a:pos x="429" y="234"/>
              </a:cxn>
              <a:cxn ang="0">
                <a:pos x="463" y="132"/>
              </a:cxn>
              <a:cxn ang="0">
                <a:pos x="497" y="54"/>
              </a:cxn>
              <a:cxn ang="0">
                <a:pos x="609" y="29"/>
              </a:cxn>
              <a:cxn ang="0">
                <a:pos x="669" y="294"/>
              </a:cxn>
              <a:cxn ang="0">
                <a:pos x="694" y="1872"/>
              </a:cxn>
              <a:cxn ang="0">
                <a:pos x="883" y="2154"/>
              </a:cxn>
              <a:cxn ang="0">
                <a:pos x="1029" y="2197"/>
              </a:cxn>
            </a:cxnLst>
            <a:rect l="0" t="0" r="r" b="b"/>
            <a:pathLst>
              <a:path w="1029" h="2197">
                <a:moveTo>
                  <a:pt x="0" y="2180"/>
                </a:moveTo>
                <a:cubicBezTo>
                  <a:pt x="46" y="2177"/>
                  <a:pt x="92" y="2179"/>
                  <a:pt x="137" y="2172"/>
                </a:cubicBezTo>
                <a:cubicBezTo>
                  <a:pt x="174" y="2166"/>
                  <a:pt x="231" y="2112"/>
                  <a:pt x="231" y="2112"/>
                </a:cubicBezTo>
                <a:cubicBezTo>
                  <a:pt x="234" y="2100"/>
                  <a:pt x="236" y="2088"/>
                  <a:pt x="240" y="2077"/>
                </a:cubicBezTo>
                <a:cubicBezTo>
                  <a:pt x="248" y="2054"/>
                  <a:pt x="266" y="2009"/>
                  <a:pt x="266" y="2009"/>
                </a:cubicBezTo>
                <a:cubicBezTo>
                  <a:pt x="282" y="1816"/>
                  <a:pt x="277" y="1606"/>
                  <a:pt x="326" y="1417"/>
                </a:cubicBezTo>
                <a:cubicBezTo>
                  <a:pt x="350" y="1164"/>
                  <a:pt x="322" y="904"/>
                  <a:pt x="360" y="654"/>
                </a:cubicBezTo>
                <a:cubicBezTo>
                  <a:pt x="367" y="521"/>
                  <a:pt x="366" y="357"/>
                  <a:pt x="429" y="234"/>
                </a:cubicBezTo>
                <a:cubicBezTo>
                  <a:pt x="438" y="197"/>
                  <a:pt x="446" y="166"/>
                  <a:pt x="463" y="132"/>
                </a:cubicBezTo>
                <a:cubicBezTo>
                  <a:pt x="471" y="99"/>
                  <a:pt x="474" y="79"/>
                  <a:pt x="497" y="54"/>
                </a:cubicBezTo>
                <a:cubicBezTo>
                  <a:pt x="516" y="0"/>
                  <a:pt x="554" y="23"/>
                  <a:pt x="609" y="29"/>
                </a:cubicBezTo>
                <a:cubicBezTo>
                  <a:pt x="636" y="114"/>
                  <a:pt x="638" y="209"/>
                  <a:pt x="669" y="294"/>
                </a:cubicBezTo>
                <a:cubicBezTo>
                  <a:pt x="723" y="822"/>
                  <a:pt x="687" y="1309"/>
                  <a:pt x="694" y="1872"/>
                </a:cubicBezTo>
                <a:cubicBezTo>
                  <a:pt x="695" y="1989"/>
                  <a:pt x="761" y="2125"/>
                  <a:pt x="883" y="2154"/>
                </a:cubicBezTo>
                <a:cubicBezTo>
                  <a:pt x="924" y="2182"/>
                  <a:pt x="979" y="2197"/>
                  <a:pt x="1029" y="2197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5334000" y="5105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943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486400" y="4114800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BKG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i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663" y="228600"/>
            <a:ext cx="5311775" cy="640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gp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538" y="200025"/>
            <a:ext cx="5302250" cy="639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" y="863600"/>
            <a:ext cx="8799513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3.  Choose suitable crystals and order of analysis.</a:t>
            </a:r>
            <a:endParaRPr lang="en-US"/>
          </a:p>
          <a:p>
            <a:endParaRPr lang="en-US"/>
          </a:p>
          <a:p>
            <a:r>
              <a:rPr lang="en-US"/>
              <a:t>A.  Choose suitable crystals for each element</a:t>
            </a:r>
          </a:p>
          <a:p>
            <a:endParaRPr lang="en-US"/>
          </a:p>
          <a:p>
            <a:r>
              <a:rPr lang="en-US"/>
              <a:t>B.  Minimize analysis time</a:t>
            </a:r>
          </a:p>
          <a:p>
            <a:endParaRPr lang="en-US"/>
          </a:p>
          <a:p>
            <a:r>
              <a:rPr lang="en-US"/>
              <a:t>C.  Organize order of analysis in order to minimize spectrometer wear.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1082675"/>
            <a:ext cx="8305800" cy="455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923925"/>
            <a:ext cx="8458200" cy="463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l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006475"/>
            <a:ext cx="8458200" cy="463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762000"/>
            <a:ext cx="8305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 simplified approximation of the principle of WDS analysis is as follows:</a:t>
            </a:r>
          </a:p>
          <a:p>
            <a:endParaRPr lang="en-US"/>
          </a:p>
          <a:p>
            <a:r>
              <a:rPr lang="en-US"/>
              <a:t>C</a:t>
            </a:r>
            <a:r>
              <a:rPr lang="en-US" baseline="-25000"/>
              <a:t>A</a:t>
            </a:r>
            <a:r>
              <a:rPr lang="en-US"/>
              <a:t>(sp)  =  [I</a:t>
            </a:r>
            <a:r>
              <a:rPr lang="en-US" baseline="-25000"/>
              <a:t>A</a:t>
            </a:r>
            <a:r>
              <a:rPr lang="en-US"/>
              <a:t>(sp)/I</a:t>
            </a:r>
            <a:r>
              <a:rPr lang="en-US" baseline="-25000"/>
              <a:t>A</a:t>
            </a:r>
            <a:r>
              <a:rPr lang="en-US"/>
              <a:t>(st)]C</a:t>
            </a:r>
            <a:r>
              <a:rPr lang="en-US" baseline="-25000"/>
              <a:t>A</a:t>
            </a:r>
            <a:r>
              <a:rPr lang="en-US"/>
              <a:t>(st)</a:t>
            </a:r>
          </a:p>
          <a:p>
            <a:endParaRPr lang="en-US"/>
          </a:p>
          <a:p>
            <a:r>
              <a:rPr lang="en-US"/>
              <a:t>Where </a:t>
            </a:r>
          </a:p>
          <a:p>
            <a:r>
              <a:rPr lang="en-US"/>
              <a:t>C</a:t>
            </a:r>
            <a:r>
              <a:rPr lang="en-US" baseline="-25000"/>
              <a:t>A</a:t>
            </a:r>
            <a:r>
              <a:rPr lang="en-US"/>
              <a:t>(sp) = concentration in specimen</a:t>
            </a:r>
          </a:p>
          <a:p>
            <a:r>
              <a:rPr lang="en-US"/>
              <a:t>C</a:t>
            </a:r>
            <a:r>
              <a:rPr lang="en-US" baseline="-25000"/>
              <a:t>A</a:t>
            </a:r>
            <a:r>
              <a:rPr lang="en-US"/>
              <a:t>(st) = concentration in standard</a:t>
            </a:r>
          </a:p>
          <a:p>
            <a:r>
              <a:rPr lang="en-US"/>
              <a:t>I</a:t>
            </a:r>
            <a:r>
              <a:rPr lang="en-US" baseline="-25000"/>
              <a:t>A</a:t>
            </a:r>
            <a:r>
              <a:rPr lang="en-US"/>
              <a:t>(sp) = X-ray intensity in specimen</a:t>
            </a:r>
          </a:p>
          <a:p>
            <a:r>
              <a:rPr lang="en-US"/>
              <a:t>I</a:t>
            </a:r>
            <a:r>
              <a:rPr lang="en-US" baseline="-25000"/>
              <a:t>A</a:t>
            </a:r>
            <a:r>
              <a:rPr lang="en-US"/>
              <a:t>(st) = X-ray intensity in standard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</a:t>
            </a:r>
            <a:r>
              <a:rPr lang="en-US" baseline="-25000"/>
              <a:t>A</a:t>
            </a:r>
            <a:r>
              <a:rPr lang="en-US"/>
              <a:t>(sp)/ I</a:t>
            </a:r>
            <a:r>
              <a:rPr lang="en-US" baseline="-25000"/>
              <a:t>A</a:t>
            </a:r>
            <a:r>
              <a:rPr lang="en-US"/>
              <a:t>(st)  is known as the K ratio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62200" y="304800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Quantitative WDS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838200"/>
            <a:ext cx="8534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/>
              <a:t>Matrix corrections:  </a:t>
            </a:r>
          </a:p>
          <a:p>
            <a:pPr algn="ctr"/>
            <a:r>
              <a:rPr lang="en-US" sz="2800" b="1"/>
              <a:t>Bence-Albee Alpha Coefficients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Used to be widely used for electron microprobe quantitative analysis.  Has been replaced by other methods.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Empirical correction factors.   Are only valid for a given accelerating voltage and X-ray take-off angle.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533400"/>
            <a:ext cx="86106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/>
              <a:t>Matrix corrections</a:t>
            </a:r>
            <a:endParaRPr lang="en-US"/>
          </a:p>
          <a:p>
            <a:endParaRPr lang="en-US"/>
          </a:p>
          <a:p>
            <a:r>
              <a:rPr lang="en-US"/>
              <a:t>The matrix of the sample (ie.  the chemical makeup of the sample) has a strong effect on the X-rays generated by any element.  Must apply matrix corrections to uncorrected concentrations (K ratios) to obtain "true" compositions.  </a:t>
            </a:r>
          </a:p>
          <a:p>
            <a:endParaRPr lang="en-US"/>
          </a:p>
          <a:p>
            <a:r>
              <a:rPr lang="en-US"/>
              <a:t>Three main controlling parameters:</a:t>
            </a:r>
          </a:p>
          <a:p>
            <a:endParaRPr lang="en-US"/>
          </a:p>
          <a:p>
            <a:r>
              <a:rPr lang="en-US"/>
              <a:t>Z  -  atomic number</a:t>
            </a:r>
          </a:p>
          <a:p>
            <a:endParaRPr lang="en-US"/>
          </a:p>
          <a:p>
            <a:r>
              <a:rPr lang="en-US"/>
              <a:t>A  -  absorption</a:t>
            </a:r>
          </a:p>
          <a:p>
            <a:endParaRPr lang="en-US"/>
          </a:p>
          <a:p>
            <a:r>
              <a:rPr lang="en-US"/>
              <a:t>F  -  fluorescence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8600" y="193675"/>
            <a:ext cx="8763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/>
              <a:t>Z corrections</a:t>
            </a:r>
            <a:endParaRPr lang="en-US" dirty="0"/>
          </a:p>
          <a:p>
            <a:endParaRPr lang="en-US" dirty="0"/>
          </a:p>
          <a:p>
            <a:r>
              <a:rPr lang="en-US" sz="1800" dirty="0"/>
              <a:t>Related to the dependence of the efficiency with which X-rays are excited on the mean atomic number of the sample.</a:t>
            </a:r>
          </a:p>
          <a:p>
            <a:endParaRPr lang="en-US" sz="1800" dirty="0"/>
          </a:p>
          <a:p>
            <a:r>
              <a:rPr lang="en-US" sz="1800" dirty="0"/>
              <a:t>Two distinct </a:t>
            </a:r>
            <a:r>
              <a:rPr lang="en-US" sz="1800" dirty="0" err="1"/>
              <a:t>phenomona</a:t>
            </a:r>
            <a:r>
              <a:rPr lang="en-US" sz="1800" dirty="0"/>
              <a:t>:</a:t>
            </a:r>
          </a:p>
          <a:p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 smtClean="0"/>
              <a:t>Backscattering 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Electron </a:t>
            </a:r>
            <a:r>
              <a:rPr lang="en-US" sz="1800" dirty="0"/>
              <a:t>penetration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1.  Backscattering.</a:t>
            </a:r>
            <a:r>
              <a:rPr lang="en-US" sz="1800" dirty="0" smtClean="0"/>
              <a:t>  </a:t>
            </a:r>
          </a:p>
          <a:p>
            <a:endParaRPr lang="en-US" sz="1800" dirty="0" smtClean="0"/>
          </a:p>
          <a:p>
            <a:r>
              <a:rPr lang="en-US" sz="1800" dirty="0" smtClean="0"/>
              <a:t>High-Z material produced more BSE than low Z material.  So, a higher Z material will have less X-rays produced than a low Z material.  This offsets, and normally outweighs, the electron penetration effect.  </a:t>
            </a:r>
          </a:p>
          <a:p>
            <a:endParaRPr lang="en-US" sz="1800" dirty="0"/>
          </a:p>
          <a:p>
            <a:r>
              <a:rPr lang="en-US" sz="1800" b="1" dirty="0" smtClean="0"/>
              <a:t>2.  </a:t>
            </a:r>
            <a:r>
              <a:rPr lang="en-US" sz="1800" b="1" dirty="0"/>
              <a:t>Electron penetration.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r>
              <a:rPr lang="en-US" sz="1800" dirty="0"/>
              <a:t> Proportionately more electrons produce X-rays when interacting with a sample of higher atomic number.  So, if Z of a sample is higher than Z of a standard, the uncorrected concentration of the unknown must be corrected downwards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3978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Incident electrons lose energy by interacting with bound electrons within the sample</a:t>
            </a:r>
          </a:p>
          <a:p>
            <a:endParaRPr lang="en-US" dirty="0"/>
          </a:p>
          <a:p>
            <a:r>
              <a:rPr lang="en-US" dirty="0"/>
              <a:t># of electrons per atom = Z</a:t>
            </a:r>
          </a:p>
          <a:p>
            <a:r>
              <a:rPr lang="en-US" dirty="0"/>
              <a:t>Atomic mass per electron = A/Z</a:t>
            </a:r>
          </a:p>
          <a:p>
            <a:endParaRPr lang="en-US" dirty="0"/>
          </a:p>
          <a:p>
            <a:r>
              <a:rPr lang="en-US" dirty="0"/>
              <a:t>A/Z increases with increasing Z</a:t>
            </a:r>
          </a:p>
          <a:p>
            <a:endParaRPr lang="en-US" dirty="0"/>
          </a:p>
          <a:p>
            <a:r>
              <a:rPr lang="en-US" dirty="0"/>
              <a:t>So:</a:t>
            </a:r>
          </a:p>
          <a:p>
            <a:r>
              <a:rPr lang="en-US" dirty="0"/>
              <a:t>Mass penetrated by incident electrons </a:t>
            </a:r>
            <a:r>
              <a:rPr lang="en-US" dirty="0">
                <a:solidFill>
                  <a:srgbClr val="FF0066"/>
                </a:solidFill>
              </a:rPr>
              <a:t>increases</a:t>
            </a:r>
            <a:r>
              <a:rPr lang="en-US" dirty="0"/>
              <a:t> with </a:t>
            </a:r>
            <a:r>
              <a:rPr lang="en-US" dirty="0">
                <a:solidFill>
                  <a:srgbClr val="FF0066"/>
                </a:solidFill>
              </a:rPr>
              <a:t>increasing</a:t>
            </a:r>
            <a:r>
              <a:rPr lang="en-US" dirty="0"/>
              <a:t> Z</a:t>
            </a:r>
          </a:p>
          <a:p>
            <a:endParaRPr lang="en-US" dirty="0"/>
          </a:p>
          <a:p>
            <a:r>
              <a:rPr lang="en-US" dirty="0"/>
              <a:t>------&gt;&gt;&gt; X-rays intensities increase with increasing 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topping_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990600"/>
            <a:ext cx="8520112" cy="548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914400"/>
            <a:ext cx="88392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Absorption corrections</a:t>
            </a:r>
            <a:endParaRPr lang="en-US"/>
          </a:p>
          <a:p>
            <a:endParaRPr lang="en-US"/>
          </a:p>
          <a:p>
            <a:r>
              <a:rPr lang="en-US"/>
              <a:t>X-rays must travel through some amount of sample before exiting the sample surface.  X-rays can be absorbed by the sample during this travel.  </a:t>
            </a:r>
          </a:p>
          <a:p>
            <a:endParaRPr lang="en-US"/>
          </a:p>
          <a:p>
            <a:pPr algn="ctr"/>
            <a:r>
              <a:rPr lang="el-GR" sz="3200">
                <a:cs typeface="Times New Roman" pitchFamily="18" charset="0"/>
                <a:sym typeface="WP Greek Century" pitchFamily="2" charset="2"/>
              </a:rPr>
              <a:t>χ</a:t>
            </a:r>
            <a:r>
              <a:rPr lang="en-US" sz="3200">
                <a:sym typeface="WP Greek Century" pitchFamily="2" charset="2"/>
              </a:rPr>
              <a:t>=</a:t>
            </a:r>
            <a:r>
              <a:rPr lang="el-GR" sz="3200">
                <a:cs typeface="Times New Roman" pitchFamily="18" charset="0"/>
                <a:sym typeface="WP Greek Century" pitchFamily="2" charset="2"/>
              </a:rPr>
              <a:t>μ</a:t>
            </a:r>
            <a:r>
              <a:rPr lang="en-US" sz="3200">
                <a:sym typeface="WP Greek Century" pitchFamily="2" charset="2"/>
              </a:rPr>
              <a:t> cosec </a:t>
            </a:r>
            <a:r>
              <a:rPr lang="el-GR">
                <a:sym typeface="WP Greek Century" pitchFamily="2" charset="2"/>
              </a:rPr>
              <a:t>ψ</a:t>
            </a:r>
            <a:endParaRPr lang="en-US">
              <a:sym typeface="WP Greek Century" pitchFamily="2" charset="2"/>
            </a:endParaRPr>
          </a:p>
          <a:p>
            <a:endParaRPr lang="en-US">
              <a:sym typeface="WP Greek Century" pitchFamily="2" charset="2"/>
            </a:endParaRPr>
          </a:p>
          <a:p>
            <a:r>
              <a:rPr lang="el-GR">
                <a:sym typeface="WP Greek Century" pitchFamily="2" charset="2"/>
              </a:rPr>
              <a:t>χ</a:t>
            </a:r>
            <a:r>
              <a:rPr lang="en-US">
                <a:sym typeface="WP Greek Century" pitchFamily="2" charset="2"/>
              </a:rPr>
              <a:t> = absorption parameter (khi)</a:t>
            </a:r>
          </a:p>
          <a:p>
            <a:r>
              <a:rPr lang="el-GR">
                <a:sym typeface="WP Greek Century" pitchFamily="2" charset="2"/>
              </a:rPr>
              <a:t>μ</a:t>
            </a:r>
            <a:r>
              <a:rPr lang="en-US">
                <a:sym typeface="WP Greek Century" pitchFamily="2" charset="2"/>
              </a:rPr>
              <a:t> = mass absorption coefficient (mu)</a:t>
            </a:r>
          </a:p>
          <a:p>
            <a:r>
              <a:rPr lang="el-GR">
                <a:sym typeface="WP Greek Century" pitchFamily="2" charset="2"/>
              </a:rPr>
              <a:t>ψ</a:t>
            </a:r>
            <a:r>
              <a:rPr lang="en-US">
                <a:sym typeface="WP Greek Century" pitchFamily="2" charset="2"/>
              </a:rPr>
              <a:t> = takeoff angle (psi)</a:t>
            </a:r>
          </a:p>
          <a:p>
            <a:endParaRPr lang="en-US">
              <a:sym typeface="WP Greek Century" pitchFamily="2" charset="2"/>
            </a:endParaRPr>
          </a:p>
          <a:p>
            <a:endParaRPr lang="en-US">
              <a:sym typeface="WP Greek Century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bsorb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57200"/>
            <a:ext cx="8988425" cy="595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14400" y="3886200"/>
            <a:ext cx="2225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ym typeface="WP Greek Century" pitchFamily="2" charset="2"/>
              </a:rPr>
              <a:t>ρ</a:t>
            </a:r>
            <a:r>
              <a:rPr lang="en-US">
                <a:sym typeface="WP Greek Century" pitchFamily="2" charset="2"/>
              </a:rPr>
              <a:t> = density (rho)</a:t>
            </a:r>
          </a:p>
          <a:p>
            <a:r>
              <a:rPr lang="en-US">
                <a:sym typeface="WP Greek Century" pitchFamily="2" charset="2"/>
              </a:rPr>
              <a:t>Z = depth</a:t>
            </a:r>
          </a:p>
          <a:p>
            <a:endParaRPr lang="en-US" sz="3600" baseline="30000">
              <a:sym typeface="WP Greek Century" pitchFamily="2" charset="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7940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/>
              <a:t>X-rays produced at depth Z</a:t>
            </a:r>
            <a:endParaRPr lang="en-US"/>
          </a:p>
          <a:p>
            <a:pPr algn="ctr"/>
            <a:endParaRPr lang="en-US"/>
          </a:p>
          <a:p>
            <a:pPr algn="ctr"/>
            <a:endParaRPr lang="en-US" sz="3600"/>
          </a:p>
          <a:p>
            <a:pPr algn="ctr"/>
            <a:r>
              <a:rPr lang="en-US" sz="3600"/>
              <a:t>Intensity = I</a:t>
            </a:r>
            <a:r>
              <a:rPr lang="en-US" sz="3600" baseline="-25000"/>
              <a:t>o</a:t>
            </a:r>
            <a:r>
              <a:rPr lang="en-US" sz="3600" baseline="30000"/>
              <a:t>(- </a:t>
            </a:r>
            <a:r>
              <a:rPr lang="el-GR" sz="3600" baseline="30000">
                <a:cs typeface="Times New Roman" pitchFamily="18" charset="0"/>
                <a:sym typeface="WP Greek Century" pitchFamily="2" charset="2"/>
              </a:rPr>
              <a:t>χρ</a:t>
            </a:r>
            <a:r>
              <a:rPr lang="en-US" sz="3600" baseline="30000">
                <a:sym typeface="WP Greek Century" pitchFamily="2" charset="2"/>
              </a:rPr>
              <a:t>Z)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96000" y="1981200"/>
            <a:ext cx="28479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Absorption parameter</a:t>
            </a:r>
          </a:p>
          <a:p>
            <a:endParaRPr lang="en-US" sz="3200">
              <a:sym typeface="WP Greek Century" pitchFamily="2" charset="2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5715000" y="2286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0" y="2362200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ym typeface="WP Greek Century" pitchFamily="2" charset="2"/>
              </a:rPr>
              <a:t>μ</a:t>
            </a:r>
            <a:r>
              <a:rPr lang="en-US">
                <a:sym typeface="WP Greek Century" pitchFamily="2" charset="2"/>
              </a:rPr>
              <a:t> cosec </a:t>
            </a:r>
            <a:r>
              <a:rPr lang="el-GR">
                <a:sym typeface="WP Greek Century" pitchFamily="2" charset="2"/>
              </a:rPr>
              <a:t>ψ</a:t>
            </a:r>
            <a:endParaRPr lang="en-US">
              <a:sym typeface="WP Greek Century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depth_distrbution"/>
          <p:cNvPicPr>
            <a:picLocks noChangeAspect="1" noChangeArrowheads="1"/>
          </p:cNvPicPr>
          <p:nvPr/>
        </p:nvPicPr>
        <p:blipFill>
          <a:blip r:embed="rId3" cstate="print"/>
          <a:srcRect l="49205" t="17708" r="17747" b="48959"/>
          <a:stretch>
            <a:fillRect/>
          </a:stretch>
        </p:blipFill>
        <p:spPr bwMode="auto">
          <a:xfrm>
            <a:off x="685800" y="762000"/>
            <a:ext cx="7696200" cy="547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381000"/>
            <a:ext cx="88392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Fluorescence corrections</a:t>
            </a:r>
            <a:endParaRPr lang="en-US"/>
          </a:p>
          <a:p>
            <a:endParaRPr lang="en-US"/>
          </a:p>
          <a:p>
            <a:r>
              <a:rPr lang="en-US"/>
              <a:t>Characteristic X-rays of a given element can be excited by other X-rays when the energy of the latter exceeds the critical excitation energy of the former.  Can be caused either by continuous or by characteristic X-rays. 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example, Ni Kalpha X-rays (7.48 keV) can excite Fe (critical excitation energy 7.11 keV).  But, Fe Kalpha X-rays (6.4 keV) cannot excite Ni (critical excitation energy 8.33 keV). 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Correction factors can be calculated.  In geological samples, this correction is relatively small.  The effect decreases with decreasing atomic number.  More important in metallurgical samples.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60350" y="838200"/>
            <a:ext cx="84264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A number of factors are important components of quantitative analysis:</a:t>
            </a:r>
            <a:endParaRPr lang="en-US"/>
          </a:p>
          <a:p>
            <a:endParaRPr lang="en-US"/>
          </a:p>
          <a:p>
            <a:r>
              <a:rPr lang="en-US"/>
              <a:t>-Selection of suitable standards</a:t>
            </a:r>
          </a:p>
          <a:p>
            <a:endParaRPr lang="en-US"/>
          </a:p>
          <a:p>
            <a:r>
              <a:rPr lang="en-US"/>
              <a:t>-Selection of suitable crystals and order of analysis</a:t>
            </a:r>
          </a:p>
          <a:p>
            <a:endParaRPr lang="en-US"/>
          </a:p>
          <a:p>
            <a:r>
              <a:rPr lang="en-US"/>
              <a:t>-Choice of appropriate analytical conditions</a:t>
            </a:r>
          </a:p>
          <a:p>
            <a:endParaRPr lang="en-US"/>
          </a:p>
          <a:p>
            <a:r>
              <a:rPr lang="en-US"/>
              <a:t>-Background selection/correction</a:t>
            </a:r>
          </a:p>
          <a:p>
            <a:endParaRPr lang="en-US"/>
          </a:p>
          <a:p>
            <a:r>
              <a:rPr lang="en-US"/>
              <a:t>-Matrix corrections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luoresc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285750"/>
            <a:ext cx="8483600" cy="639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914400"/>
            <a:ext cx="868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Correction calculations are iterative.  A composition must first be assumed.  Then, correction factors are calculated from that assumed composition, and a new composition is determined.  Typically, three to six iterations are made.  This requires COMPUTERS!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3400" y="152400"/>
            <a:ext cx="822960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Unanalyzed Components</a:t>
            </a:r>
            <a:endParaRPr lang="en-US"/>
          </a:p>
          <a:p>
            <a:r>
              <a:rPr lang="en-US"/>
              <a:t> </a:t>
            </a:r>
            <a:r>
              <a:rPr lang="en-US" sz="1600"/>
              <a:t>Our electron probe cannot analyze H, He, Li, Be, B, C, N, and O.  </a:t>
            </a:r>
          </a:p>
          <a:p>
            <a:endParaRPr lang="en-US" sz="1600"/>
          </a:p>
          <a:p>
            <a:r>
              <a:rPr lang="en-US" sz="1600"/>
              <a:t>This is an issue when the unknown sample contains one or more of these elements.   For example, silicate rock samples all contain a large amount of O.  Some also contain H</a:t>
            </a:r>
            <a:r>
              <a:rPr lang="en-US" sz="1600" baseline="-25000"/>
              <a:t>2</a:t>
            </a:r>
            <a:r>
              <a:rPr lang="en-US" sz="1600"/>
              <a:t>O.   Carbonate rock samples contain C and O. </a:t>
            </a:r>
          </a:p>
          <a:p>
            <a:endParaRPr lang="en-US" sz="1600"/>
          </a:p>
          <a:p>
            <a:r>
              <a:rPr lang="en-US" sz="1600"/>
              <a:t>Unanalyzed components can be treated in 2 ways:</a:t>
            </a:r>
          </a:p>
          <a:p>
            <a:endParaRPr lang="en-US" sz="1600"/>
          </a:p>
          <a:p>
            <a:r>
              <a:rPr lang="en-US" sz="1600" b="1"/>
              <a:t>-Difference.</a:t>
            </a:r>
            <a:r>
              <a:rPr lang="en-US" sz="1600"/>
              <a:t>   </a:t>
            </a:r>
          </a:p>
          <a:p>
            <a:r>
              <a:rPr lang="en-US" sz="1600"/>
              <a:t>Assuming that the difference between the electron microprobe total and 100% is due to the unanalyzed component (s).</a:t>
            </a:r>
          </a:p>
          <a:p>
            <a:endParaRPr lang="en-US" sz="1600"/>
          </a:p>
          <a:p>
            <a:r>
              <a:rPr lang="en-US" sz="1600"/>
              <a:t>-</a:t>
            </a:r>
            <a:r>
              <a:rPr lang="en-US" sz="1600" b="1"/>
              <a:t>Stoichiometry.</a:t>
            </a:r>
            <a:r>
              <a:rPr lang="en-US" sz="1600"/>
              <a:t>   </a:t>
            </a:r>
          </a:p>
          <a:p>
            <a:r>
              <a:rPr lang="en-US" sz="1600"/>
              <a:t>Appropriate amount of the unanalyzed component is allocated to the analyzed elements in the sample.  For instance, O in a silicate rock.</a:t>
            </a:r>
          </a:p>
          <a:p>
            <a:r>
              <a:rPr lang="en-US" sz="1600"/>
              <a:t> Si  -&gt; SiO</a:t>
            </a:r>
            <a:r>
              <a:rPr lang="en-US" sz="1600" baseline="-25000"/>
              <a:t>2</a:t>
            </a:r>
            <a:endParaRPr lang="en-US" sz="1600"/>
          </a:p>
          <a:p>
            <a:r>
              <a:rPr lang="en-US" sz="1600"/>
              <a:t>Ti -&gt; TiO</a:t>
            </a:r>
            <a:r>
              <a:rPr lang="en-US" sz="1600" baseline="-25000"/>
              <a:t>2</a:t>
            </a:r>
            <a:endParaRPr lang="en-US" sz="1600"/>
          </a:p>
          <a:p>
            <a:r>
              <a:rPr lang="en-US" sz="1600"/>
              <a:t>Al -&gt; Al</a:t>
            </a:r>
            <a:r>
              <a:rPr lang="en-US" sz="1600" baseline="-25000"/>
              <a:t>2</a:t>
            </a:r>
            <a:r>
              <a:rPr lang="en-US" sz="1600"/>
              <a:t>O</a:t>
            </a:r>
            <a:r>
              <a:rPr lang="en-US" sz="1600" baseline="-25000"/>
              <a:t>3</a:t>
            </a:r>
            <a:endParaRPr lang="en-US" sz="1600"/>
          </a:p>
          <a:p>
            <a:r>
              <a:rPr lang="en-US" sz="1600"/>
              <a:t>etc...</a:t>
            </a:r>
          </a:p>
          <a:p>
            <a:endParaRPr lang="en-US" sz="1600"/>
          </a:p>
          <a:p>
            <a:r>
              <a:rPr lang="en-US" sz="1600"/>
              <a:t>Some minerals, such as clays, contain H</a:t>
            </a:r>
            <a:r>
              <a:rPr lang="en-US" sz="1600" baseline="-25000"/>
              <a:t>2</a:t>
            </a:r>
            <a:r>
              <a:rPr lang="en-US" sz="1600"/>
              <a:t>O in addition to H, and the recalculation is more difficult.</a:t>
            </a:r>
          </a:p>
          <a:p>
            <a:endParaRPr lang="en-US" sz="1600"/>
          </a:p>
          <a:p>
            <a:r>
              <a:rPr lang="en-US" sz="1600"/>
              <a:t>CAMECA software handles a large number of geological recalculations.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0"/>
            <a:ext cx="88392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Choice of conditions for Quantitative analysis</a:t>
            </a:r>
          </a:p>
          <a:p>
            <a:endParaRPr lang="en-US"/>
          </a:p>
          <a:p>
            <a:r>
              <a:rPr lang="en-US" b="1"/>
              <a:t>-</a:t>
            </a:r>
            <a:r>
              <a:rPr lang="en-US" sz="1800" b="1"/>
              <a:t>Electron acceleration</a:t>
            </a:r>
            <a:endParaRPr lang="en-US" sz="1800"/>
          </a:p>
          <a:p>
            <a:r>
              <a:rPr lang="en-US" sz="1800"/>
              <a:t>Must be higher than the excitation potential of elements to be analysed.  Preferably twice this value.  </a:t>
            </a:r>
          </a:p>
          <a:p>
            <a:endParaRPr lang="en-US" sz="1800"/>
          </a:p>
          <a:p>
            <a:r>
              <a:rPr lang="en-US" sz="1800"/>
              <a:t>Advantages of higher kV</a:t>
            </a:r>
          </a:p>
          <a:p>
            <a:r>
              <a:rPr lang="en-US" sz="1800"/>
              <a:t>Better analytical statistics and precision</a:t>
            </a:r>
          </a:p>
          <a:p>
            <a:r>
              <a:rPr lang="en-US" sz="1800"/>
              <a:t>Better peak/background, leading to better detection limits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Disadvantages of higher kV</a:t>
            </a:r>
          </a:p>
          <a:p>
            <a:r>
              <a:rPr lang="en-US" sz="1800"/>
              <a:t>Decreased spatial resolution</a:t>
            </a:r>
          </a:p>
          <a:p>
            <a:r>
              <a:rPr lang="en-US" sz="1800"/>
              <a:t>Increased absorbtion corrections</a:t>
            </a:r>
          </a:p>
          <a:p>
            <a:endParaRPr lang="en-US" sz="1800"/>
          </a:p>
          <a:p>
            <a:r>
              <a:rPr lang="en-US" sz="1800"/>
              <a:t>For geological samples, typically use 15 kV.  Can use lower kV for light element analysis</a:t>
            </a:r>
          </a:p>
          <a:p>
            <a:endParaRPr lang="en-US" sz="1800"/>
          </a:p>
          <a:p>
            <a:r>
              <a:rPr lang="en-US" sz="1800" b="1"/>
              <a:t>-Beam current</a:t>
            </a:r>
            <a:endParaRPr lang="en-US" sz="1800"/>
          </a:p>
          <a:p>
            <a:r>
              <a:rPr lang="en-US" sz="1800"/>
              <a:t>High beam current yields higher X-ray intensities.  But...  can lead to sample damage.  </a:t>
            </a:r>
          </a:p>
          <a:p>
            <a:endParaRPr lang="en-US" sz="1800"/>
          </a:p>
          <a:p>
            <a:r>
              <a:rPr lang="en-US" sz="1800"/>
              <a:t>For geological samples, typically use 20 nA.  For glasses, use 10 or 15 nA.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89154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Special cases</a:t>
            </a:r>
            <a:endParaRPr lang="en-US"/>
          </a:p>
          <a:p>
            <a:endParaRPr lang="en-US" sz="1600"/>
          </a:p>
          <a:p>
            <a:r>
              <a:rPr lang="en-US" sz="1600" b="1"/>
              <a:t>A.  Tilted samples</a:t>
            </a:r>
            <a:endParaRPr lang="en-US" sz="1600"/>
          </a:p>
          <a:p>
            <a:r>
              <a:rPr lang="en-US" sz="1600"/>
              <a:t>If necessary, corrections can be made for analysis to tilted samples.  Tilt angle must be precisely known.</a:t>
            </a:r>
          </a:p>
          <a:p>
            <a:endParaRPr lang="en-US" sz="1600" b="1"/>
          </a:p>
          <a:p>
            <a:r>
              <a:rPr lang="en-US" sz="1600" b="1"/>
              <a:t>B.  Broad-beam analysis</a:t>
            </a:r>
            <a:endParaRPr lang="en-US" sz="1600"/>
          </a:p>
          <a:p>
            <a:r>
              <a:rPr lang="en-US" sz="1600"/>
              <a:t>Can broaden beam to determine average compositions.  However, area must be &lt;100 microns in order to not run into spectrometer defocalization.  However, ZAF corrections are not accurate for a combination of phases.  However, this technique can be useful for rapid, semiquantitative analysis.</a:t>
            </a:r>
          </a:p>
          <a:p>
            <a:endParaRPr lang="en-US" sz="1600"/>
          </a:p>
          <a:p>
            <a:r>
              <a:rPr lang="en-US" sz="1600" b="1"/>
              <a:t>C.  Whole rock analysis</a:t>
            </a:r>
            <a:endParaRPr lang="en-US" sz="1600"/>
          </a:p>
          <a:p>
            <a:r>
              <a:rPr lang="en-US" sz="1600"/>
              <a:t>Fuse samples into a glass.  Should not compete with conventional bulk rock analysis techniques, but can sometimes be useful.  </a:t>
            </a:r>
          </a:p>
          <a:p>
            <a:endParaRPr lang="en-US" sz="1600"/>
          </a:p>
          <a:p>
            <a:r>
              <a:rPr lang="en-US" sz="1600" b="1"/>
              <a:t>D.  Particle analysis</a:t>
            </a:r>
            <a:endParaRPr lang="en-US" sz="1600"/>
          </a:p>
          <a:p>
            <a:r>
              <a:rPr lang="en-US" sz="1600"/>
              <a:t>Small particles mounted on carbon backing can be analysed.  Net X-ray intensities can be reduced relative to a flat standard, but calibrations may be done using X-ray ratios.  Also, modified ZAF corrections can be made to reflect particle geometry.</a:t>
            </a:r>
          </a:p>
          <a:p>
            <a:endParaRPr lang="en-US" sz="1600"/>
          </a:p>
          <a:p>
            <a:r>
              <a:rPr lang="en-US" sz="1600" b="1"/>
              <a:t>E.  Thin sample analysis</a:t>
            </a:r>
            <a:endParaRPr lang="en-US" sz="1600"/>
          </a:p>
          <a:p>
            <a:r>
              <a:rPr lang="en-US" sz="1600"/>
              <a:t>Spatial resolution can be increase by preparation of a very thin (100 nm) sample wafer.  If sample is sufficiently thin, ZAF corrections can be neglected.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304800"/>
            <a:ext cx="86868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/>
          </a:p>
          <a:p>
            <a:r>
              <a:rPr lang="en-US" sz="1600" b="1"/>
              <a:t>F.  Fluid inclusions</a:t>
            </a:r>
            <a:endParaRPr lang="en-US" sz="1600"/>
          </a:p>
          <a:p>
            <a:r>
              <a:rPr lang="en-US" sz="1600"/>
              <a:t>Frozen fluid inclusions can be analyzed using a cryo-stage.  Must prepare frozen standards.  Must use very low beam currents (1 nA).</a:t>
            </a:r>
          </a:p>
          <a:p>
            <a:r>
              <a:rPr lang="en-US" sz="1600"/>
              <a:t> </a:t>
            </a:r>
          </a:p>
          <a:p>
            <a:r>
              <a:rPr lang="en-US" sz="1600" b="1"/>
              <a:t>G.  Valence determinations</a:t>
            </a:r>
            <a:endParaRPr lang="en-US" sz="1600"/>
          </a:p>
          <a:p>
            <a:r>
              <a:rPr lang="en-US" sz="1600"/>
              <a:t>Peak shifts can be observed for some elements related to valence of the element.</a:t>
            </a:r>
          </a:p>
          <a:p>
            <a:endParaRPr lang="en-US" sz="1600"/>
          </a:p>
          <a:p>
            <a:r>
              <a:rPr lang="en-US" sz="1600"/>
              <a:t>Fe+2/Fe+3 using L peaks</a:t>
            </a:r>
          </a:p>
          <a:p>
            <a:r>
              <a:rPr lang="en-US" sz="1600"/>
              <a:t>S-2/S6+ ratio in glasses by 0.003 angstrom shift in S K alpha peak.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eak_shi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63" y="204788"/>
            <a:ext cx="7431087" cy="6399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304800"/>
            <a:ext cx="87630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Approach to WDS analysis</a:t>
            </a:r>
            <a:endParaRPr lang="en-US"/>
          </a:p>
          <a:p>
            <a:endParaRPr lang="en-US"/>
          </a:p>
          <a:p>
            <a:r>
              <a:rPr lang="en-US"/>
              <a:t>1.  Choose appropriate standards for analysis. </a:t>
            </a:r>
          </a:p>
          <a:p>
            <a:endParaRPr lang="en-US"/>
          </a:p>
          <a:p>
            <a:r>
              <a:rPr lang="en-US"/>
              <a:t>-</a:t>
            </a:r>
            <a:r>
              <a:rPr lang="en-US" sz="1800"/>
              <a:t>Good characteristics for standards??	</a:t>
            </a:r>
          </a:p>
          <a:p>
            <a:endParaRPr lang="en-US" sz="1800"/>
          </a:p>
          <a:p>
            <a:r>
              <a:rPr lang="en-US" sz="1800"/>
              <a:t>-Pure elements can be unsuitable.  High matrix corrections, chemical bonding effects, difficult to polish, oxidation, may not exist in natural form.</a:t>
            </a:r>
          </a:p>
          <a:p>
            <a:endParaRPr lang="en-US" sz="1800"/>
          </a:p>
          <a:p>
            <a:r>
              <a:rPr lang="en-US" sz="1800"/>
              <a:t>-Synthetic compounds can be used.  Has the advantage of assured purity.  Homogeneity on a very fine scale is desirable.  </a:t>
            </a:r>
          </a:p>
          <a:p>
            <a:endParaRPr lang="en-US" sz="1800"/>
          </a:p>
          <a:p>
            <a:r>
              <a:rPr lang="en-US" sz="1800"/>
              <a:t>-Some natural minerals can be well characterized, or compositions can be determined from theoretical formulas and can be used as standards.  Must be homogeneous.</a:t>
            </a:r>
          </a:p>
          <a:p>
            <a:endParaRPr lang="en-US" sz="1800"/>
          </a:p>
          <a:p>
            <a:r>
              <a:rPr lang="en-US"/>
              <a:t>-</a:t>
            </a:r>
            <a:r>
              <a:rPr lang="en-US" sz="1800"/>
              <a:t>Well-characterized complex phases can be used as reference materials to verify calibration.  Kakanui phases.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standa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557213"/>
            <a:ext cx="9131300" cy="548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petrol_std"/>
          <p:cNvPicPr>
            <a:picLocks noChangeAspect="1" noChangeArrowheads="1"/>
          </p:cNvPicPr>
          <p:nvPr/>
        </p:nvPicPr>
        <p:blipFill>
          <a:blip r:embed="rId3" cstate="print"/>
          <a:srcRect l="21167" t="5208" r="9026" b="6511"/>
          <a:stretch>
            <a:fillRect/>
          </a:stretch>
        </p:blipFill>
        <p:spPr bwMode="auto">
          <a:xfrm>
            <a:off x="1208088" y="12700"/>
            <a:ext cx="6934200" cy="681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ores_and_metals"/>
          <p:cNvPicPr>
            <a:picLocks noChangeAspect="1" noChangeArrowheads="1"/>
          </p:cNvPicPr>
          <p:nvPr/>
        </p:nvPicPr>
        <p:blipFill>
          <a:blip r:embed="rId3" cstate="print"/>
          <a:srcRect l="12608" t="3316" r="3639" b="6033"/>
          <a:stretch>
            <a:fillRect/>
          </a:stretch>
        </p:blipFill>
        <p:spPr bwMode="auto">
          <a:xfrm>
            <a:off x="533400" y="0"/>
            <a:ext cx="7654925" cy="675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MountREE"/>
          <p:cNvPicPr>
            <a:picLocks noChangeAspect="1" noChangeArrowheads="1"/>
          </p:cNvPicPr>
          <p:nvPr/>
        </p:nvPicPr>
        <p:blipFill>
          <a:blip r:embed="rId3" cstate="print"/>
          <a:srcRect t="18498" r="16667"/>
          <a:stretch>
            <a:fillRect/>
          </a:stretch>
        </p:blipFill>
        <p:spPr bwMode="auto">
          <a:xfrm>
            <a:off x="1965325" y="139700"/>
            <a:ext cx="7010400" cy="6692900"/>
          </a:xfrm>
          <a:prstGeom prst="rect">
            <a:avLst/>
          </a:prstGeom>
          <a:noFill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36525" y="422275"/>
            <a:ext cx="272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Carbonates and 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si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361950"/>
            <a:ext cx="5311775" cy="640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521</TotalTime>
  <Words>1345</Words>
  <Application>Microsoft Office PowerPoint</Application>
  <PresentationFormat>On-screen Show (4:3)</PresentationFormat>
  <Paragraphs>230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New Mexico Bureau of Geology and Mineral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nelia</dc:creator>
  <cp:lastModifiedBy>Nelia Dunbar</cp:lastModifiedBy>
  <cp:revision>28</cp:revision>
  <dcterms:created xsi:type="dcterms:W3CDTF">2003-10-19T23:35:33Z</dcterms:created>
  <dcterms:modified xsi:type="dcterms:W3CDTF">2014-03-24T15:51:04Z</dcterms:modified>
</cp:coreProperties>
</file>