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4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5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14" r:id="rId3"/>
    <p:sldMasterId id="2147483720" r:id="rId4"/>
    <p:sldMasterId id="2147483726" r:id="rId5"/>
    <p:sldMasterId id="2147483822" r:id="rId6"/>
  </p:sldMasterIdLst>
  <p:notesMasterIdLst>
    <p:notesMasterId r:id="rId35"/>
  </p:notesMasterIdLst>
  <p:sldIdLst>
    <p:sldId id="276" r:id="rId7"/>
    <p:sldId id="265" r:id="rId8"/>
    <p:sldId id="287" r:id="rId9"/>
    <p:sldId id="266" r:id="rId10"/>
    <p:sldId id="267" r:id="rId11"/>
    <p:sldId id="269" r:id="rId12"/>
    <p:sldId id="268" r:id="rId13"/>
    <p:sldId id="283" r:id="rId14"/>
    <p:sldId id="284" r:id="rId15"/>
    <p:sldId id="281" r:id="rId16"/>
    <p:sldId id="282" r:id="rId17"/>
    <p:sldId id="277" r:id="rId18"/>
    <p:sldId id="278" r:id="rId19"/>
    <p:sldId id="279" r:id="rId20"/>
    <p:sldId id="280" r:id="rId21"/>
    <p:sldId id="285" r:id="rId22"/>
    <p:sldId id="273" r:id="rId23"/>
    <p:sldId id="272" r:id="rId24"/>
    <p:sldId id="274" r:id="rId25"/>
    <p:sldId id="275" r:id="rId26"/>
    <p:sldId id="286" r:id="rId27"/>
    <p:sldId id="256" r:id="rId28"/>
    <p:sldId id="258" r:id="rId29"/>
    <p:sldId id="264" r:id="rId30"/>
    <p:sldId id="259" r:id="rId31"/>
    <p:sldId id="261" r:id="rId32"/>
    <p:sldId id="262" r:id="rId33"/>
    <p:sldId id="263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4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9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1" d="100"/>
          <a:sy n="121" d="100"/>
        </p:scale>
        <p:origin x="5022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ableStyles" Target="tableStyle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473AA8-0565-407B-B6CC-5E431BBC2016}" type="datetimeFigureOut">
              <a:rPr lang="en-US" smtClean="0"/>
              <a:t>1/15/2026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E70719-F551-4932-8EDC-5A2D6064F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620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E1BE4-88C2-442A-971C-94171E0D3C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283FD7-D4FF-AE81-17A7-150AD053A7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2E1D6-FB33-0047-B7E0-1B56627046E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EB0961-671A-DCAC-8BE9-63DD089B5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8BAF4F-BB7A-16DC-82E1-84691D017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6553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B9E8A-3EE7-A570-8CA7-9EE419F42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071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8C15E-8579-0706-9E63-28662438A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80EB3-AB1A-51C4-E91C-7232E0220A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4FAAB9-4363-75A0-5F11-C9C95B88C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4C684C-9E3D-EDA0-6F93-33571E14D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2760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42087-B9C1-6004-5BC3-31FBEF5E8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588B3B-E59D-588F-A6E6-78B49E0D6B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8E5C7E-930F-84C8-A4D2-7CEC9C0BAB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DDDCC0-0EE1-344E-9984-56140672BB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84DF6B-C24D-3E73-D9F6-B4DA5EB2D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6407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90D34-2461-AFF9-B19C-F472B76C3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071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AD842-6948-98CE-1A57-E99F546133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C66063-30B0-C347-9666-B96FBD1F51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5C856A-895C-E4A0-CA05-1BB62164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B2A25C-673A-072E-723B-390509E0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82F55D-E67F-3589-2A83-F100ADAB8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4089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BE3F0-B46B-E38B-309C-113519A0A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58E067-7DC8-D2C4-2100-93C8F102DB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34B84E-BD8E-B209-A4C4-F9D920D2AC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2B4D47-F3B8-BDAA-CCA7-8C4DE02EA9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12B9B7-D7E5-DCE3-6BE2-A6427E73C3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EF473C-412A-8D1F-3C3B-00C1CBA5F3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2323D4-8F75-6FA1-E692-3D96AFC42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1F2F86-B6BA-5B6A-0368-74194BFAC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1899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9F293-3F4C-A926-4956-F5D11E989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071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069370-0CC2-EA44-878D-82E2A2A467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CEC6BA-0B41-7B02-F7FE-980C172B8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0F789-E69A-9364-D3F0-2F528F4A1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2746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3DCB42-A926-4C40-AABE-2577A2823F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68CA36-3B57-6478-DC54-CC9CB6D3D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DF70E2-BAD8-CB71-A384-7D6C30DE6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3724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93A4A-AFF5-D0FF-E0B6-307F4796B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792C9-0BB2-29BE-15D1-51437ED619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FA8960-EF2A-6D30-948E-DB4D21CA6E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5C1B53-8512-8935-3743-AA26C9A2BF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644DD2-D7F1-D9A9-02C2-CCA435305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121DBF-CB42-6128-7089-7E263CB6F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162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AE345-F8C3-5C2D-097A-2F11D7E52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D99423-AF29-6E02-9998-B7E4C4A279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0B35C8-C993-10B2-F656-6E89B92CAA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955844-937F-39D2-E8D4-195846F667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18434-DACC-95D2-D816-FAF9599AC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CB8DD1-D763-8A88-FEB8-F574C2A32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49005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5E180-5136-ABE7-AAB9-32A46D163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071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0B9EBC-7A55-45EB-7646-07D212FE06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513A64-23D8-C6C2-2729-1FAA0C7DDA8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723CBC-5B2E-0929-A3DD-99428D4E0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D69446-D41E-923F-FECC-B0FD846BE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276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72813B-33A1-D108-B782-E800CCBDD3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7956D-189C-9FB6-C3C2-66AAF0B85A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21AF6D-8B67-FB93-2739-58D74B63A6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50F9FC-3DE8-D52E-9D33-E9DBF74CE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9EAB9-569F-4CF0-CD00-033F72A49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599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030006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40204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579823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71136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44540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871091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66470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955355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740659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848221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973483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7725904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093358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32092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120100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2240474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744445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068408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875518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948450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150135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478539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50610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078168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631546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14741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679702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881458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195959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62074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9686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601172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59246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0638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90043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4738598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3BEC6F-0E6B-493F-B247-9B60F8F21CE0}" type="datetimeFigureOut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1/15/2026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3D897-1D27-4112-ADA9-650BBD2D952B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9863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theme" Target="../theme/theme5.xml"/><Relationship Id="rId5" Type="http://schemas.openxmlformats.org/officeDocument/2006/relationships/slideLayout" Target="../slideLayouts/slideLayout31.xml"/><Relationship Id="rId4" Type="http://schemas.openxmlformats.org/officeDocument/2006/relationships/slideLayout" Target="../slideLayouts/slideLayout30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slideLayout" Target="../slideLayouts/slideLayout44.xml"/><Relationship Id="rId18" Type="http://schemas.openxmlformats.org/officeDocument/2006/relationships/theme" Target="../theme/theme6.xml"/><Relationship Id="rId3" Type="http://schemas.openxmlformats.org/officeDocument/2006/relationships/slideLayout" Target="../slideLayouts/slideLayout3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38.xml"/><Relationship Id="rId12" Type="http://schemas.openxmlformats.org/officeDocument/2006/relationships/slideLayout" Target="../slideLayouts/slideLayout43.xml"/><Relationship Id="rId17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3.xml"/><Relationship Id="rId16" Type="http://schemas.openxmlformats.org/officeDocument/2006/relationships/slideLayout" Target="../slideLayouts/slideLayout47.xml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5" Type="http://schemas.openxmlformats.org/officeDocument/2006/relationships/slideLayout" Target="../slideLayouts/slideLayout46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4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Relationship Id="rId14" Type="http://schemas.openxmlformats.org/officeDocument/2006/relationships/slideLayout" Target="../slideLayouts/slideLayout45.xml"/><Relationship Id="rId22" Type="http://schemas.openxmlformats.org/officeDocument/2006/relationships/image" Target="../media/image10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CBFBB87-273A-3293-0AF0-E6E7018F0C95}"/>
              </a:ext>
            </a:extLst>
          </p:cNvPr>
          <p:cNvSpPr/>
          <p:nvPr userDrawn="1"/>
        </p:nvSpPr>
        <p:spPr>
          <a:xfrm>
            <a:off x="0" y="6245412"/>
            <a:ext cx="12192000" cy="61258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44A56E-6041-E3C5-5EB7-913FDC0475CE}"/>
              </a:ext>
            </a:extLst>
          </p:cNvPr>
          <p:cNvSpPr txBox="1"/>
          <p:nvPr userDrawn="1"/>
        </p:nvSpPr>
        <p:spPr>
          <a:xfrm>
            <a:off x="59765" y="6376894"/>
            <a:ext cx="3902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NCDE Assessment and Prioritization</a:t>
            </a:r>
          </a:p>
        </p:txBody>
      </p:sp>
      <p:pic>
        <p:nvPicPr>
          <p:cNvPr id="10" name="Picture 9" descr="A logo for a company&#10;&#10;AI-generated content may be incorrect.">
            <a:extLst>
              <a:ext uri="{FF2B5EF4-FFF2-40B4-BE49-F238E27FC236}">
                <a16:creationId xmlns:a16="http://schemas.microsoft.com/office/drawing/2014/main" id="{950EEA8F-0667-9689-BD55-D3589D07CAC4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7149" y="6277841"/>
            <a:ext cx="1531148" cy="567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900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776942" y="71178"/>
            <a:ext cx="10647679" cy="672187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27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9600" y="274320"/>
            <a:ext cx="10972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989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311719">
        <a:defRPr>
          <a:latin typeface="+mn-lt"/>
          <a:ea typeface="+mn-ea"/>
          <a:cs typeface="+mn-cs"/>
        </a:defRPr>
      </a:lvl2pPr>
      <a:lvl3pPr marL="623438">
        <a:defRPr>
          <a:latin typeface="+mn-lt"/>
          <a:ea typeface="+mn-ea"/>
          <a:cs typeface="+mn-cs"/>
        </a:defRPr>
      </a:lvl3pPr>
      <a:lvl4pPr marL="935157">
        <a:defRPr>
          <a:latin typeface="+mn-lt"/>
          <a:ea typeface="+mn-ea"/>
          <a:cs typeface="+mn-cs"/>
        </a:defRPr>
      </a:lvl4pPr>
      <a:lvl5pPr marL="1246876">
        <a:defRPr>
          <a:latin typeface="+mn-lt"/>
          <a:ea typeface="+mn-ea"/>
          <a:cs typeface="+mn-cs"/>
        </a:defRPr>
      </a:lvl5pPr>
      <a:lvl6pPr marL="1558595">
        <a:defRPr>
          <a:latin typeface="+mn-lt"/>
          <a:ea typeface="+mn-ea"/>
          <a:cs typeface="+mn-cs"/>
        </a:defRPr>
      </a:lvl6pPr>
      <a:lvl7pPr marL="1870314">
        <a:defRPr>
          <a:latin typeface="+mn-lt"/>
          <a:ea typeface="+mn-ea"/>
          <a:cs typeface="+mn-cs"/>
        </a:defRPr>
      </a:lvl7pPr>
      <a:lvl8pPr marL="2182033">
        <a:defRPr>
          <a:latin typeface="+mn-lt"/>
          <a:ea typeface="+mn-ea"/>
          <a:cs typeface="+mn-cs"/>
        </a:defRPr>
      </a:lvl8pPr>
      <a:lvl9pPr marL="2493752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311719">
        <a:defRPr>
          <a:latin typeface="+mn-lt"/>
          <a:ea typeface="+mn-ea"/>
          <a:cs typeface="+mn-cs"/>
        </a:defRPr>
      </a:lvl2pPr>
      <a:lvl3pPr marL="623438">
        <a:defRPr>
          <a:latin typeface="+mn-lt"/>
          <a:ea typeface="+mn-ea"/>
          <a:cs typeface="+mn-cs"/>
        </a:defRPr>
      </a:lvl3pPr>
      <a:lvl4pPr marL="935157">
        <a:defRPr>
          <a:latin typeface="+mn-lt"/>
          <a:ea typeface="+mn-ea"/>
          <a:cs typeface="+mn-cs"/>
        </a:defRPr>
      </a:lvl4pPr>
      <a:lvl5pPr marL="1246876">
        <a:defRPr>
          <a:latin typeface="+mn-lt"/>
          <a:ea typeface="+mn-ea"/>
          <a:cs typeface="+mn-cs"/>
        </a:defRPr>
      </a:lvl5pPr>
      <a:lvl6pPr marL="1558595">
        <a:defRPr>
          <a:latin typeface="+mn-lt"/>
          <a:ea typeface="+mn-ea"/>
          <a:cs typeface="+mn-cs"/>
        </a:defRPr>
      </a:lvl6pPr>
      <a:lvl7pPr marL="1870314">
        <a:defRPr>
          <a:latin typeface="+mn-lt"/>
          <a:ea typeface="+mn-ea"/>
          <a:cs typeface="+mn-cs"/>
        </a:defRPr>
      </a:lvl7pPr>
      <a:lvl8pPr marL="2182033">
        <a:defRPr>
          <a:latin typeface="+mn-lt"/>
          <a:ea typeface="+mn-ea"/>
          <a:cs typeface="+mn-cs"/>
        </a:defRPr>
      </a:lvl8pPr>
      <a:lvl9pPr marL="2493752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3586" y="246784"/>
            <a:ext cx="12188414" cy="6364432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27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9600" y="274320"/>
            <a:ext cx="10972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70860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311719">
        <a:defRPr>
          <a:latin typeface="+mn-lt"/>
          <a:ea typeface="+mn-ea"/>
          <a:cs typeface="+mn-cs"/>
        </a:defRPr>
      </a:lvl2pPr>
      <a:lvl3pPr marL="623438">
        <a:defRPr>
          <a:latin typeface="+mn-lt"/>
          <a:ea typeface="+mn-ea"/>
          <a:cs typeface="+mn-cs"/>
        </a:defRPr>
      </a:lvl3pPr>
      <a:lvl4pPr marL="935157">
        <a:defRPr>
          <a:latin typeface="+mn-lt"/>
          <a:ea typeface="+mn-ea"/>
          <a:cs typeface="+mn-cs"/>
        </a:defRPr>
      </a:lvl4pPr>
      <a:lvl5pPr marL="1246876">
        <a:defRPr>
          <a:latin typeface="+mn-lt"/>
          <a:ea typeface="+mn-ea"/>
          <a:cs typeface="+mn-cs"/>
        </a:defRPr>
      </a:lvl5pPr>
      <a:lvl6pPr marL="1558595">
        <a:defRPr>
          <a:latin typeface="+mn-lt"/>
          <a:ea typeface="+mn-ea"/>
          <a:cs typeface="+mn-cs"/>
        </a:defRPr>
      </a:lvl6pPr>
      <a:lvl7pPr marL="1870314">
        <a:defRPr>
          <a:latin typeface="+mn-lt"/>
          <a:ea typeface="+mn-ea"/>
          <a:cs typeface="+mn-cs"/>
        </a:defRPr>
      </a:lvl7pPr>
      <a:lvl8pPr marL="2182033">
        <a:defRPr>
          <a:latin typeface="+mn-lt"/>
          <a:ea typeface="+mn-ea"/>
          <a:cs typeface="+mn-cs"/>
        </a:defRPr>
      </a:lvl8pPr>
      <a:lvl9pPr marL="2493752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311719">
        <a:defRPr>
          <a:latin typeface="+mn-lt"/>
          <a:ea typeface="+mn-ea"/>
          <a:cs typeface="+mn-cs"/>
        </a:defRPr>
      </a:lvl2pPr>
      <a:lvl3pPr marL="623438">
        <a:defRPr>
          <a:latin typeface="+mn-lt"/>
          <a:ea typeface="+mn-ea"/>
          <a:cs typeface="+mn-cs"/>
        </a:defRPr>
      </a:lvl3pPr>
      <a:lvl4pPr marL="935157">
        <a:defRPr>
          <a:latin typeface="+mn-lt"/>
          <a:ea typeface="+mn-ea"/>
          <a:cs typeface="+mn-cs"/>
        </a:defRPr>
      </a:lvl4pPr>
      <a:lvl5pPr marL="1246876">
        <a:defRPr>
          <a:latin typeface="+mn-lt"/>
          <a:ea typeface="+mn-ea"/>
          <a:cs typeface="+mn-cs"/>
        </a:defRPr>
      </a:lvl5pPr>
      <a:lvl6pPr marL="1558595">
        <a:defRPr>
          <a:latin typeface="+mn-lt"/>
          <a:ea typeface="+mn-ea"/>
          <a:cs typeface="+mn-cs"/>
        </a:defRPr>
      </a:lvl6pPr>
      <a:lvl7pPr marL="1870314">
        <a:defRPr>
          <a:latin typeface="+mn-lt"/>
          <a:ea typeface="+mn-ea"/>
          <a:cs typeface="+mn-cs"/>
        </a:defRPr>
      </a:lvl7pPr>
      <a:lvl8pPr marL="2182033">
        <a:defRPr>
          <a:latin typeface="+mn-lt"/>
          <a:ea typeface="+mn-ea"/>
          <a:cs typeface="+mn-cs"/>
        </a:defRPr>
      </a:lvl8pPr>
      <a:lvl9pPr marL="2493752">
        <a:defRPr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5542" y="0"/>
            <a:ext cx="12186457" cy="685800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9600" y="274320"/>
            <a:ext cx="10972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80131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03433">
        <a:defRPr>
          <a:latin typeface="+mn-lt"/>
          <a:ea typeface="+mn-ea"/>
          <a:cs typeface="+mn-cs"/>
        </a:defRPr>
      </a:lvl2pPr>
      <a:lvl3pPr marL="806867">
        <a:defRPr>
          <a:latin typeface="+mn-lt"/>
          <a:ea typeface="+mn-ea"/>
          <a:cs typeface="+mn-cs"/>
        </a:defRPr>
      </a:lvl3pPr>
      <a:lvl4pPr marL="1210300">
        <a:defRPr>
          <a:latin typeface="+mn-lt"/>
          <a:ea typeface="+mn-ea"/>
          <a:cs typeface="+mn-cs"/>
        </a:defRPr>
      </a:lvl4pPr>
      <a:lvl5pPr marL="1613733">
        <a:defRPr>
          <a:latin typeface="+mn-lt"/>
          <a:ea typeface="+mn-ea"/>
          <a:cs typeface="+mn-cs"/>
        </a:defRPr>
      </a:lvl5pPr>
      <a:lvl6pPr marL="2017166">
        <a:defRPr>
          <a:latin typeface="+mn-lt"/>
          <a:ea typeface="+mn-ea"/>
          <a:cs typeface="+mn-cs"/>
        </a:defRPr>
      </a:lvl6pPr>
      <a:lvl7pPr marL="2420600">
        <a:defRPr>
          <a:latin typeface="+mn-lt"/>
          <a:ea typeface="+mn-ea"/>
          <a:cs typeface="+mn-cs"/>
        </a:defRPr>
      </a:lvl7pPr>
      <a:lvl8pPr marL="2824033">
        <a:defRPr>
          <a:latin typeface="+mn-lt"/>
          <a:ea typeface="+mn-ea"/>
          <a:cs typeface="+mn-cs"/>
        </a:defRPr>
      </a:lvl8pPr>
      <a:lvl9pPr marL="3227466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03433">
        <a:defRPr>
          <a:latin typeface="+mn-lt"/>
          <a:ea typeface="+mn-ea"/>
          <a:cs typeface="+mn-cs"/>
        </a:defRPr>
      </a:lvl2pPr>
      <a:lvl3pPr marL="806867">
        <a:defRPr>
          <a:latin typeface="+mn-lt"/>
          <a:ea typeface="+mn-ea"/>
          <a:cs typeface="+mn-cs"/>
        </a:defRPr>
      </a:lvl3pPr>
      <a:lvl4pPr marL="1210300">
        <a:defRPr>
          <a:latin typeface="+mn-lt"/>
          <a:ea typeface="+mn-ea"/>
          <a:cs typeface="+mn-cs"/>
        </a:defRPr>
      </a:lvl4pPr>
      <a:lvl5pPr marL="1613733">
        <a:defRPr>
          <a:latin typeface="+mn-lt"/>
          <a:ea typeface="+mn-ea"/>
          <a:cs typeface="+mn-cs"/>
        </a:defRPr>
      </a:lvl5pPr>
      <a:lvl6pPr marL="2017166">
        <a:defRPr>
          <a:latin typeface="+mn-lt"/>
          <a:ea typeface="+mn-ea"/>
          <a:cs typeface="+mn-cs"/>
        </a:defRPr>
      </a:lvl6pPr>
      <a:lvl7pPr marL="2420600">
        <a:defRPr>
          <a:latin typeface="+mn-lt"/>
          <a:ea typeface="+mn-ea"/>
          <a:cs typeface="+mn-cs"/>
        </a:defRPr>
      </a:lvl7pPr>
      <a:lvl8pPr marL="2824033">
        <a:defRPr>
          <a:latin typeface="+mn-lt"/>
          <a:ea typeface="+mn-ea"/>
          <a:cs typeface="+mn-cs"/>
        </a:defRPr>
      </a:lvl8pPr>
      <a:lvl9pPr marL="3227466">
        <a:defRPr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34175" y="134471"/>
            <a:ext cx="12125497" cy="65977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9600" y="274320"/>
            <a:ext cx="10972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91948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03433">
        <a:defRPr>
          <a:latin typeface="+mn-lt"/>
          <a:ea typeface="+mn-ea"/>
          <a:cs typeface="+mn-cs"/>
        </a:defRPr>
      </a:lvl2pPr>
      <a:lvl3pPr marL="806867">
        <a:defRPr>
          <a:latin typeface="+mn-lt"/>
          <a:ea typeface="+mn-ea"/>
          <a:cs typeface="+mn-cs"/>
        </a:defRPr>
      </a:lvl3pPr>
      <a:lvl4pPr marL="1210300">
        <a:defRPr>
          <a:latin typeface="+mn-lt"/>
          <a:ea typeface="+mn-ea"/>
          <a:cs typeface="+mn-cs"/>
        </a:defRPr>
      </a:lvl4pPr>
      <a:lvl5pPr marL="1613733">
        <a:defRPr>
          <a:latin typeface="+mn-lt"/>
          <a:ea typeface="+mn-ea"/>
          <a:cs typeface="+mn-cs"/>
        </a:defRPr>
      </a:lvl5pPr>
      <a:lvl6pPr marL="2017166">
        <a:defRPr>
          <a:latin typeface="+mn-lt"/>
          <a:ea typeface="+mn-ea"/>
          <a:cs typeface="+mn-cs"/>
        </a:defRPr>
      </a:lvl6pPr>
      <a:lvl7pPr marL="2420600">
        <a:defRPr>
          <a:latin typeface="+mn-lt"/>
          <a:ea typeface="+mn-ea"/>
          <a:cs typeface="+mn-cs"/>
        </a:defRPr>
      </a:lvl7pPr>
      <a:lvl8pPr marL="2824033">
        <a:defRPr>
          <a:latin typeface="+mn-lt"/>
          <a:ea typeface="+mn-ea"/>
          <a:cs typeface="+mn-cs"/>
        </a:defRPr>
      </a:lvl8pPr>
      <a:lvl9pPr marL="3227466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03433">
        <a:defRPr>
          <a:latin typeface="+mn-lt"/>
          <a:ea typeface="+mn-ea"/>
          <a:cs typeface="+mn-cs"/>
        </a:defRPr>
      </a:lvl2pPr>
      <a:lvl3pPr marL="806867">
        <a:defRPr>
          <a:latin typeface="+mn-lt"/>
          <a:ea typeface="+mn-ea"/>
          <a:cs typeface="+mn-cs"/>
        </a:defRPr>
      </a:lvl3pPr>
      <a:lvl4pPr marL="1210300">
        <a:defRPr>
          <a:latin typeface="+mn-lt"/>
          <a:ea typeface="+mn-ea"/>
          <a:cs typeface="+mn-cs"/>
        </a:defRPr>
      </a:lvl4pPr>
      <a:lvl5pPr marL="1613733">
        <a:defRPr>
          <a:latin typeface="+mn-lt"/>
          <a:ea typeface="+mn-ea"/>
          <a:cs typeface="+mn-cs"/>
        </a:defRPr>
      </a:lvl5pPr>
      <a:lvl6pPr marL="2017166">
        <a:defRPr>
          <a:latin typeface="+mn-lt"/>
          <a:ea typeface="+mn-ea"/>
          <a:cs typeface="+mn-cs"/>
        </a:defRPr>
      </a:lvl6pPr>
      <a:lvl7pPr marL="2420600">
        <a:defRPr>
          <a:latin typeface="+mn-lt"/>
          <a:ea typeface="+mn-ea"/>
          <a:cs typeface="+mn-cs"/>
        </a:defRPr>
      </a:lvl7pPr>
      <a:lvl8pPr marL="2824033">
        <a:defRPr>
          <a:latin typeface="+mn-lt"/>
          <a:ea typeface="+mn-ea"/>
          <a:cs typeface="+mn-cs"/>
        </a:defRPr>
      </a:lvl8pPr>
      <a:lvl9pPr marL="3227466">
        <a:defRPr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1/15/2026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CF789-3581-31A5-E836-5E1072E6FA9E}"/>
              </a:ext>
            </a:extLst>
          </p:cNvPr>
          <p:cNvSpPr/>
          <p:nvPr userDrawn="1"/>
        </p:nvSpPr>
        <p:spPr>
          <a:xfrm>
            <a:off x="0" y="6245412"/>
            <a:ext cx="12192000" cy="61258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B16FB7D-A111-DA01-B048-C27A1B25817E}"/>
              </a:ext>
            </a:extLst>
          </p:cNvPr>
          <p:cNvSpPr txBox="1"/>
          <p:nvPr userDrawn="1"/>
        </p:nvSpPr>
        <p:spPr>
          <a:xfrm>
            <a:off x="59765" y="6376894"/>
            <a:ext cx="3902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NCDE Assessment and Prioritization</a:t>
            </a:r>
          </a:p>
        </p:txBody>
      </p:sp>
      <p:pic>
        <p:nvPicPr>
          <p:cNvPr id="13" name="Picture 12" descr="A logo for a company&#10;&#10;AI-generated content may be incorrect.">
            <a:extLst>
              <a:ext uri="{FF2B5EF4-FFF2-40B4-BE49-F238E27FC236}">
                <a16:creationId xmlns:a16="http://schemas.microsoft.com/office/drawing/2014/main" id="{ACDCF100-22A5-71A0-D657-13A97C2851F2}"/>
              </a:ext>
            </a:extLst>
          </p:cNvPr>
          <p:cNvPicPr>
            <a:picLocks noChangeAspect="1"/>
          </p:cNvPicPr>
          <p:nvPr userDrawn="1"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7149" y="6277841"/>
            <a:ext cx="1531148" cy="567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7989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4" r:id="rId12"/>
    <p:sldLayoutId id="2147483835" r:id="rId13"/>
    <p:sldLayoutId id="2147483836" r:id="rId14"/>
    <p:sldLayoutId id="2147483837" r:id="rId15"/>
    <p:sldLayoutId id="2147483838" r:id="rId16"/>
    <p:sldLayoutId id="214748383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3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3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9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8499070A-F829-CE0C-8AB7-47A3D9978E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112" y="0"/>
            <a:ext cx="4818888" cy="620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75A236-15F1-804B-DD66-14E5D33B2A2D}"/>
              </a:ext>
            </a:extLst>
          </p:cNvPr>
          <p:cNvSpPr txBox="1"/>
          <p:nvPr/>
        </p:nvSpPr>
        <p:spPr>
          <a:xfrm>
            <a:off x="1492623" y="2103165"/>
            <a:ext cx="46033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FFFF00"/>
                </a:solidFill>
              </a:rPr>
              <a:t>Current &amp; Proposed Watershed Projects</a:t>
            </a:r>
          </a:p>
        </p:txBody>
      </p:sp>
    </p:spTree>
    <p:extLst>
      <p:ext uri="{BB962C8B-B14F-4D97-AF65-F5344CB8AC3E}">
        <p14:creationId xmlns:p14="http://schemas.microsoft.com/office/powerpoint/2010/main" val="17467696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9BBDB-1127-0292-8663-D3E9963866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67635" y="114767"/>
            <a:ext cx="5051612" cy="916174"/>
          </a:xfrm>
        </p:spPr>
        <p:txBody>
          <a:bodyPr/>
          <a:lstStyle/>
          <a:p>
            <a:pPr algn="ctr"/>
            <a:r>
              <a:rPr lang="en-US" sz="2800" dirty="0"/>
              <a:t>Trash Rack construction In Bear Canyon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26D3A3-9999-70C5-43F6-4CCDA48DC3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506" y="1030941"/>
            <a:ext cx="10632141" cy="4839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532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014E9C2-ECD0-1A69-E050-4CC76A4A02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368"/>
            <a:ext cx="5369860" cy="63105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C8AEA8-8BD7-18ED-76F6-5F1E1F0860A5}"/>
              </a:ext>
            </a:extLst>
          </p:cNvPr>
          <p:cNvSpPr txBox="1"/>
          <p:nvPr/>
        </p:nvSpPr>
        <p:spPr>
          <a:xfrm>
            <a:off x="6338047" y="1595718"/>
            <a:ext cx="463475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Bear canyon trash rack holding back large amounts of debris </a:t>
            </a:r>
          </a:p>
        </p:txBody>
      </p:sp>
    </p:spTree>
    <p:extLst>
      <p:ext uri="{BB962C8B-B14F-4D97-AF65-F5344CB8AC3E}">
        <p14:creationId xmlns:p14="http://schemas.microsoft.com/office/powerpoint/2010/main" val="2905791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B4ADA-36FB-482F-DD1A-7FC873DF0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2870" y="224118"/>
            <a:ext cx="6320117" cy="910851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Steel trash rack construction Mescalero cabins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FB3269F-59AB-DE75-37A8-F98D96F0B36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8" r="2508"/>
          <a:stretch>
            <a:fillRect/>
          </a:stretch>
        </p:blipFill>
        <p:spPr>
          <a:xfrm>
            <a:off x="1326776" y="1054286"/>
            <a:ext cx="8988706" cy="4910792"/>
          </a:xfrm>
        </p:spPr>
      </p:pic>
    </p:spTree>
    <p:extLst>
      <p:ext uri="{BB962C8B-B14F-4D97-AF65-F5344CB8AC3E}">
        <p14:creationId xmlns:p14="http://schemas.microsoft.com/office/powerpoint/2010/main" val="1603042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72D839-913F-F92D-16E3-9D519F0E0D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BEBC5-274E-1B80-E95F-B751C9160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7669" y="152400"/>
            <a:ext cx="8913813" cy="448235"/>
          </a:xfrm>
        </p:spPr>
        <p:txBody>
          <a:bodyPr>
            <a:normAutofit fontScale="90000"/>
          </a:bodyPr>
          <a:lstStyle/>
          <a:p>
            <a:r>
              <a:rPr lang="en-US" dirty="0"/>
              <a:t>Mescalero Cabins trash rack construction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8FAA7E0C-0BCE-3E05-D3C7-8FF9B042D10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8" r="2508"/>
          <a:stretch>
            <a:fillRect/>
          </a:stretch>
        </p:blipFill>
        <p:spPr>
          <a:xfrm>
            <a:off x="1129553" y="681317"/>
            <a:ext cx="8659906" cy="5403850"/>
          </a:xfrm>
        </p:spPr>
      </p:pic>
    </p:spTree>
    <p:extLst>
      <p:ext uri="{BB962C8B-B14F-4D97-AF65-F5344CB8AC3E}">
        <p14:creationId xmlns:p14="http://schemas.microsoft.com/office/powerpoint/2010/main" val="119537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7F78B7-332A-EAB8-B764-A3AAB4CAA5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5A4C1-D34A-0EEA-B7EE-CF898223E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5835" y="134471"/>
            <a:ext cx="5309999" cy="1039905"/>
          </a:xfrm>
        </p:spPr>
        <p:txBody>
          <a:bodyPr>
            <a:normAutofit fontScale="90000"/>
          </a:bodyPr>
          <a:lstStyle/>
          <a:p>
            <a:r>
              <a:rPr lang="en-US" dirty="0"/>
              <a:t>Mescalero Cabins trash rack holding back debris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C7264B0-92C6-7E05-BE4C-C21181FE521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8" r="2508"/>
          <a:stretch>
            <a:fillRect/>
          </a:stretch>
        </p:blipFill>
        <p:spPr>
          <a:xfrm>
            <a:off x="582707" y="1174376"/>
            <a:ext cx="9296400" cy="5027333"/>
          </a:xfrm>
        </p:spPr>
      </p:pic>
    </p:spTree>
    <p:extLst>
      <p:ext uri="{BB962C8B-B14F-4D97-AF65-F5344CB8AC3E}">
        <p14:creationId xmlns:p14="http://schemas.microsoft.com/office/powerpoint/2010/main" val="1881468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BFAC8E-5014-9BF8-64E2-3AA2B6BEEF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2591B-D06D-EA1D-1FF1-2A5352FE9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9460" y="161365"/>
            <a:ext cx="5819494" cy="1004046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Steel trash rack, Eagle creek under construction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65F64E7-6BD2-70CE-B9E5-80732462E2C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8" r="2508"/>
          <a:stretch>
            <a:fillRect/>
          </a:stretch>
        </p:blipFill>
        <p:spPr>
          <a:xfrm>
            <a:off x="1290917" y="1165411"/>
            <a:ext cx="10118259" cy="4695639"/>
          </a:xfrm>
        </p:spPr>
      </p:pic>
    </p:spTree>
    <p:extLst>
      <p:ext uri="{BB962C8B-B14F-4D97-AF65-F5344CB8AC3E}">
        <p14:creationId xmlns:p14="http://schemas.microsoft.com/office/powerpoint/2010/main" val="2679708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B8C389-5EAC-2CF1-8850-F363A028B0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8235"/>
            <a:ext cx="7091082" cy="53183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ED4E5E-0225-2E80-144A-62CE5B8DE019}"/>
              </a:ext>
            </a:extLst>
          </p:cNvPr>
          <p:cNvSpPr txBox="1"/>
          <p:nvPr/>
        </p:nvSpPr>
        <p:spPr>
          <a:xfrm>
            <a:off x="7404847" y="2044005"/>
            <a:ext cx="34245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Eagle creek trash rack 90% complete </a:t>
            </a:r>
          </a:p>
        </p:txBody>
      </p:sp>
    </p:spTree>
    <p:extLst>
      <p:ext uri="{BB962C8B-B14F-4D97-AF65-F5344CB8AC3E}">
        <p14:creationId xmlns:p14="http://schemas.microsoft.com/office/powerpoint/2010/main" val="1901247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99DD508-4274-3425-F69E-9054DF4B39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1694"/>
            <a:ext cx="7183717" cy="55850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99B059-A962-65B1-8B76-8D7F309B0D7F}"/>
              </a:ext>
            </a:extLst>
          </p:cNvPr>
          <p:cNvSpPr txBox="1"/>
          <p:nvPr/>
        </p:nvSpPr>
        <p:spPr>
          <a:xfrm>
            <a:off x="7467601" y="1757083"/>
            <a:ext cx="400722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Eagle creek trash rack 100% complete and holding back sediment </a:t>
            </a:r>
          </a:p>
        </p:txBody>
      </p:sp>
    </p:spTree>
    <p:extLst>
      <p:ext uri="{BB962C8B-B14F-4D97-AF65-F5344CB8AC3E}">
        <p14:creationId xmlns:p14="http://schemas.microsoft.com/office/powerpoint/2010/main" val="3181600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A68CF4-E204-BAB0-26A2-B106093558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02" b="10100"/>
          <a:stretch>
            <a:fillRect/>
          </a:stretch>
        </p:blipFill>
        <p:spPr>
          <a:xfrm>
            <a:off x="474717" y="591670"/>
            <a:ext cx="4384154" cy="50919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088E11-FE74-5B9F-F2F6-42BFE94CD814}"/>
              </a:ext>
            </a:extLst>
          </p:cNvPr>
          <p:cNvSpPr txBox="1"/>
          <p:nvPr/>
        </p:nvSpPr>
        <p:spPr>
          <a:xfrm>
            <a:off x="6096000" y="2250141"/>
            <a:ext cx="34514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Dredging of Bottom Eagle Lake</a:t>
            </a:r>
          </a:p>
        </p:txBody>
      </p:sp>
    </p:spTree>
    <p:extLst>
      <p:ext uri="{BB962C8B-B14F-4D97-AF65-F5344CB8AC3E}">
        <p14:creationId xmlns:p14="http://schemas.microsoft.com/office/powerpoint/2010/main" val="1107181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D19856D-CFF1-8050-45E8-0880AEFD0A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20" b="8889"/>
          <a:stretch>
            <a:fillRect/>
          </a:stretch>
        </p:blipFill>
        <p:spPr>
          <a:xfrm>
            <a:off x="0" y="0"/>
            <a:ext cx="4016188" cy="61587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16155C6-DF18-BC25-5967-866E02727891}"/>
              </a:ext>
            </a:extLst>
          </p:cNvPr>
          <p:cNvSpPr txBox="1"/>
          <p:nvPr/>
        </p:nvSpPr>
        <p:spPr>
          <a:xfrm>
            <a:off x="6096000" y="1859340"/>
            <a:ext cx="31466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Long reach excavator dredging  bottom Eagle Lake</a:t>
            </a:r>
          </a:p>
        </p:txBody>
      </p:sp>
    </p:spTree>
    <p:extLst>
      <p:ext uri="{BB962C8B-B14F-4D97-AF65-F5344CB8AC3E}">
        <p14:creationId xmlns:p14="http://schemas.microsoft.com/office/powerpoint/2010/main" val="10827506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4C243285-3158-AD55-8CCD-8415F6A8C9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953" y="0"/>
            <a:ext cx="5145741" cy="6241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1660C7-27E1-A180-C018-DAFEC72B14E1}"/>
              </a:ext>
            </a:extLst>
          </p:cNvPr>
          <p:cNvSpPr txBox="1"/>
          <p:nvPr/>
        </p:nvSpPr>
        <p:spPr>
          <a:xfrm>
            <a:off x="564776" y="2044005"/>
            <a:ext cx="405204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Spill way at the bottom Eagle Lake before construction </a:t>
            </a:r>
          </a:p>
        </p:txBody>
      </p:sp>
    </p:spTree>
    <p:extLst>
      <p:ext uri="{BB962C8B-B14F-4D97-AF65-F5344CB8AC3E}">
        <p14:creationId xmlns:p14="http://schemas.microsoft.com/office/powerpoint/2010/main" val="7308774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C0303E63-7F06-9045-A246-24B23A0062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730" y="0"/>
            <a:ext cx="5430652" cy="624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F423F87-26CA-1E30-9FA2-49C81FCE595E}"/>
              </a:ext>
            </a:extLst>
          </p:cNvPr>
          <p:cNvSpPr txBox="1"/>
          <p:nvPr/>
        </p:nvSpPr>
        <p:spPr>
          <a:xfrm>
            <a:off x="726142" y="1470211"/>
            <a:ext cx="347830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Bottom Eagle Lake Spill Way before construction.</a:t>
            </a:r>
          </a:p>
        </p:txBody>
      </p:sp>
    </p:spTree>
    <p:extLst>
      <p:ext uri="{BB962C8B-B14F-4D97-AF65-F5344CB8AC3E}">
        <p14:creationId xmlns:p14="http://schemas.microsoft.com/office/powerpoint/2010/main" val="30017106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DF52EB48-AAB9-556A-3A19-CB520527B1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719"/>
            <a:ext cx="7735210" cy="6212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B6EF315-2070-128F-7F47-FFCD3BE9FE28}"/>
              </a:ext>
            </a:extLst>
          </p:cNvPr>
          <p:cNvSpPr txBox="1"/>
          <p:nvPr/>
        </p:nvSpPr>
        <p:spPr>
          <a:xfrm>
            <a:off x="8641976" y="2282153"/>
            <a:ext cx="25908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Bottom Eagle lake Spillway after construction </a:t>
            </a:r>
          </a:p>
        </p:txBody>
      </p:sp>
    </p:spTree>
    <p:extLst>
      <p:ext uri="{BB962C8B-B14F-4D97-AF65-F5344CB8AC3E}">
        <p14:creationId xmlns:p14="http://schemas.microsoft.com/office/powerpoint/2010/main" val="2069434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745EE0-0FFB-A8A0-698D-6C518B5294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324165" cy="600635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A9E718-E924-CA17-F90D-107843B35ADA}"/>
              </a:ext>
            </a:extLst>
          </p:cNvPr>
          <p:cNvSpPr txBox="1"/>
          <p:nvPr/>
        </p:nvSpPr>
        <p:spPr>
          <a:xfrm>
            <a:off x="7844118" y="2209869"/>
            <a:ext cx="32541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Wet Land between upper and lower Eagle Lakes</a:t>
            </a:r>
          </a:p>
        </p:txBody>
      </p:sp>
    </p:spTree>
    <p:extLst>
      <p:ext uri="{BB962C8B-B14F-4D97-AF65-F5344CB8AC3E}">
        <p14:creationId xmlns:p14="http://schemas.microsoft.com/office/powerpoint/2010/main" val="14436422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1241C-4A25-64FA-133D-42DF84B87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758" y="2173942"/>
            <a:ext cx="9404723" cy="1400530"/>
          </a:xfrm>
        </p:spPr>
        <p:txBody>
          <a:bodyPr/>
          <a:lstStyle/>
          <a:p>
            <a:pPr algn="ctr"/>
            <a:r>
              <a:rPr lang="en-US" sz="5400" dirty="0"/>
              <a:t>New 2026 proposed NRCS EWP projects </a:t>
            </a:r>
          </a:p>
        </p:txBody>
      </p:sp>
    </p:spTree>
    <p:extLst>
      <p:ext uri="{BB962C8B-B14F-4D97-AF65-F5344CB8AC3E}">
        <p14:creationId xmlns:p14="http://schemas.microsoft.com/office/powerpoint/2010/main" val="39929838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220517" y="423364"/>
            <a:ext cx="846859" cy="2386895"/>
          </a:xfrm>
          <a:prstGeom prst="rect">
            <a:avLst/>
          </a:prstGeom>
        </p:spPr>
        <p:txBody>
          <a:bodyPr vert="horz" wrap="square" lIns="0" tIns="8659" rIns="0" bIns="0" rtlCol="0">
            <a:spAutoFit/>
          </a:bodyPr>
          <a:lstStyle/>
          <a:p>
            <a:pPr marL="8659" algn="just" defTabSz="623438">
              <a:spcBef>
                <a:spcPts val="68"/>
              </a:spcBef>
            </a:pPr>
            <a:r>
              <a:rPr sz="818" b="1" spc="-41" dirty="0">
                <a:solidFill>
                  <a:srgbClr val="FFFFFF"/>
                </a:solidFill>
                <a:latin typeface="Palatino Linotype"/>
                <a:cs typeface="Palatino Linotype"/>
              </a:rPr>
              <a:t>S- </a:t>
            </a:r>
            <a:r>
              <a:rPr sz="818" b="1" spc="-44" dirty="0">
                <a:solidFill>
                  <a:srgbClr val="FFFFFF"/>
                </a:solidFill>
                <a:latin typeface="Palatino Linotype"/>
                <a:cs typeface="Palatino Linotype"/>
              </a:rPr>
              <a:t>Sediment</a:t>
            </a:r>
            <a:r>
              <a:rPr sz="818" b="1" spc="-51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818" b="1" spc="-37" dirty="0">
                <a:solidFill>
                  <a:srgbClr val="FFFFFF"/>
                </a:solidFill>
                <a:latin typeface="Palatino Linotype"/>
                <a:cs typeface="Palatino Linotype"/>
              </a:rPr>
              <a:t>Basins</a:t>
            </a:r>
            <a:endParaRPr sz="818">
              <a:solidFill>
                <a:prstClr val="black"/>
              </a:solidFill>
              <a:latin typeface="Palatino Linotype"/>
              <a:cs typeface="Palatino Linotype"/>
            </a:endParaRPr>
          </a:p>
          <a:p>
            <a:pPr marL="8659" marR="72301" algn="just" defTabSz="623438">
              <a:spcBef>
                <a:spcPts val="982"/>
              </a:spcBef>
            </a:pPr>
            <a:r>
              <a:rPr sz="818" b="1" spc="-48" dirty="0">
                <a:solidFill>
                  <a:srgbClr val="FFFFFF"/>
                </a:solidFill>
                <a:latin typeface="Palatino Linotype"/>
                <a:cs typeface="Palatino Linotype"/>
              </a:rPr>
              <a:t>Steel </a:t>
            </a:r>
            <a:r>
              <a:rPr sz="818" b="1" spc="-27" dirty="0">
                <a:solidFill>
                  <a:srgbClr val="FFFFFF"/>
                </a:solidFill>
                <a:latin typeface="Palatino Linotype"/>
                <a:cs typeface="Palatino Linotype"/>
              </a:rPr>
              <a:t>Trash</a:t>
            </a:r>
            <a:r>
              <a:rPr sz="818" b="1" spc="-65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818" b="1" spc="-44" dirty="0">
                <a:solidFill>
                  <a:srgbClr val="FFFFFF"/>
                </a:solidFill>
                <a:latin typeface="Palatino Linotype"/>
                <a:cs typeface="Palatino Linotype"/>
              </a:rPr>
              <a:t>Racks  </a:t>
            </a:r>
            <a:r>
              <a:rPr sz="818" b="1" spc="-31" dirty="0">
                <a:solidFill>
                  <a:srgbClr val="FFFFFF"/>
                </a:solidFill>
                <a:latin typeface="Palatino Linotype"/>
                <a:cs typeface="Palatino Linotype"/>
              </a:rPr>
              <a:t>T2SF</a:t>
            </a:r>
            <a:endParaRPr sz="818">
              <a:solidFill>
                <a:prstClr val="black"/>
              </a:solidFill>
              <a:latin typeface="Palatino Linotype"/>
              <a:cs typeface="Palatino Linotype"/>
            </a:endParaRPr>
          </a:p>
          <a:p>
            <a:pPr marL="8659" marR="579278" algn="just" defTabSz="623438"/>
            <a:r>
              <a:rPr sz="818" b="1" spc="-31" dirty="0">
                <a:solidFill>
                  <a:srgbClr val="FFFFFF"/>
                </a:solidFill>
                <a:latin typeface="Palatino Linotype"/>
                <a:cs typeface="Palatino Linotype"/>
              </a:rPr>
              <a:t>T3SF  T5SF  T6SF  </a:t>
            </a:r>
            <a:r>
              <a:rPr sz="818" b="1" spc="-24" dirty="0">
                <a:solidFill>
                  <a:srgbClr val="FFFFFF"/>
                </a:solidFill>
                <a:latin typeface="Palatino Linotype"/>
                <a:cs typeface="Palatino Linotype"/>
              </a:rPr>
              <a:t>T1NF  T3NF</a:t>
            </a:r>
            <a:endParaRPr sz="818">
              <a:solidFill>
                <a:prstClr val="black"/>
              </a:solidFill>
              <a:latin typeface="Palatino Linotype"/>
              <a:cs typeface="Palatino Linotype"/>
            </a:endParaRPr>
          </a:p>
          <a:p>
            <a:pPr defTabSz="623438">
              <a:spcBef>
                <a:spcPts val="14"/>
              </a:spcBef>
            </a:pPr>
            <a:endParaRPr sz="716">
              <a:solidFill>
                <a:prstClr val="black"/>
              </a:solidFill>
              <a:latin typeface="Palatino Linotype"/>
              <a:cs typeface="Palatino Linotype"/>
            </a:endParaRPr>
          </a:p>
          <a:p>
            <a:pPr marL="8659" marR="11689" defTabSz="623438"/>
            <a:r>
              <a:rPr sz="818" b="1" spc="-31" dirty="0">
                <a:solidFill>
                  <a:srgbClr val="FFFFFF"/>
                </a:solidFill>
                <a:latin typeface="Palatino Linotype"/>
                <a:cs typeface="Palatino Linotype"/>
              </a:rPr>
              <a:t>Wood </a:t>
            </a:r>
            <a:r>
              <a:rPr sz="818" b="1" spc="-27" dirty="0">
                <a:solidFill>
                  <a:srgbClr val="FFFFFF"/>
                </a:solidFill>
                <a:latin typeface="Palatino Linotype"/>
                <a:cs typeface="Palatino Linotype"/>
              </a:rPr>
              <a:t>Trash</a:t>
            </a:r>
            <a:r>
              <a:rPr sz="818" b="1" spc="-89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818" b="1" spc="-44" dirty="0">
                <a:solidFill>
                  <a:srgbClr val="FFFFFF"/>
                </a:solidFill>
                <a:latin typeface="Palatino Linotype"/>
                <a:cs typeface="Palatino Linotype"/>
              </a:rPr>
              <a:t>Racks  </a:t>
            </a:r>
            <a:r>
              <a:rPr sz="818" b="1" spc="-31" dirty="0">
                <a:solidFill>
                  <a:srgbClr val="FFFFFF"/>
                </a:solidFill>
                <a:latin typeface="Palatino Linotype"/>
                <a:cs typeface="Palatino Linotype"/>
              </a:rPr>
              <a:t>T1SF</a:t>
            </a:r>
            <a:endParaRPr sz="818">
              <a:solidFill>
                <a:prstClr val="black"/>
              </a:solidFill>
              <a:latin typeface="Palatino Linotype"/>
              <a:cs typeface="Palatino Linotype"/>
            </a:endParaRPr>
          </a:p>
          <a:p>
            <a:pPr marL="8659" marR="552002" defTabSz="623438"/>
            <a:r>
              <a:rPr sz="818" b="1" spc="-31" dirty="0">
                <a:solidFill>
                  <a:srgbClr val="FFFFFF"/>
                </a:solidFill>
                <a:latin typeface="Palatino Linotype"/>
                <a:cs typeface="Palatino Linotype"/>
              </a:rPr>
              <a:t>T4SF  T8SF  T9SF  </a:t>
            </a:r>
            <a:r>
              <a:rPr sz="818" b="1" spc="-20" dirty="0">
                <a:solidFill>
                  <a:srgbClr val="FFFFFF"/>
                </a:solidFill>
                <a:latin typeface="Palatino Linotype"/>
                <a:cs typeface="Palatino Linotype"/>
              </a:rPr>
              <a:t>T10SF  T11SF  </a:t>
            </a:r>
            <a:r>
              <a:rPr sz="818" b="1" spc="-27" dirty="0">
                <a:solidFill>
                  <a:srgbClr val="FFFFFF"/>
                </a:solidFill>
                <a:latin typeface="Palatino Linotype"/>
                <a:cs typeface="Palatino Linotype"/>
              </a:rPr>
              <a:t>T2NF  T4NF</a:t>
            </a:r>
            <a:endParaRPr sz="818">
              <a:solidFill>
                <a:prstClr val="black"/>
              </a:solidFill>
              <a:latin typeface="Palatino Linotype"/>
              <a:cs typeface="Palatino Linotype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E450DE-4C69-9D50-9892-89182BE0A1AB}"/>
              </a:ext>
            </a:extLst>
          </p:cNvPr>
          <p:cNvSpPr txBox="1"/>
          <p:nvPr/>
        </p:nvSpPr>
        <p:spPr>
          <a:xfrm>
            <a:off x="2743319" y="623048"/>
            <a:ext cx="3774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Mescalero Cabins South/North Fork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677532" y="211126"/>
            <a:ext cx="1011382" cy="2201395"/>
          </a:xfrm>
          <a:prstGeom prst="rect">
            <a:avLst/>
          </a:prstGeom>
        </p:spPr>
        <p:txBody>
          <a:bodyPr vert="horz" wrap="square" lIns="0" tIns="8659" rIns="0" bIns="0" rtlCol="0">
            <a:spAutoFit/>
          </a:bodyPr>
          <a:lstStyle/>
          <a:p>
            <a:pPr marL="8659" defTabSz="623438">
              <a:spcBef>
                <a:spcPts val="68"/>
              </a:spcBef>
            </a:pPr>
            <a:r>
              <a:rPr sz="955" b="1" spc="-102" dirty="0">
                <a:solidFill>
                  <a:srgbClr val="FFFFFF"/>
                </a:solidFill>
                <a:latin typeface="Palatino Linotype"/>
                <a:cs typeface="Palatino Linotype"/>
              </a:rPr>
              <a:t>S </a:t>
            </a:r>
            <a:r>
              <a:rPr sz="955" b="1" spc="7" dirty="0">
                <a:solidFill>
                  <a:srgbClr val="FFFFFF"/>
                </a:solidFill>
                <a:latin typeface="Palatino Linotype"/>
                <a:cs typeface="Palatino Linotype"/>
              </a:rPr>
              <a:t>- </a:t>
            </a:r>
            <a:r>
              <a:rPr sz="955" b="1" spc="-51" dirty="0">
                <a:solidFill>
                  <a:srgbClr val="FFFFFF"/>
                </a:solidFill>
                <a:latin typeface="Palatino Linotype"/>
                <a:cs typeface="Palatino Linotype"/>
              </a:rPr>
              <a:t>Sediment</a:t>
            </a:r>
            <a:r>
              <a:rPr sz="955" b="1" spc="-181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955" b="1" spc="-44" dirty="0">
                <a:solidFill>
                  <a:srgbClr val="FFFFFF"/>
                </a:solidFill>
                <a:latin typeface="Palatino Linotype"/>
                <a:cs typeface="Palatino Linotype"/>
              </a:rPr>
              <a:t>Basins</a:t>
            </a:r>
            <a:endParaRPr sz="955">
              <a:solidFill>
                <a:prstClr val="black"/>
              </a:solidFill>
              <a:latin typeface="Palatino Linotype"/>
              <a:cs typeface="Palatino Linotype"/>
            </a:endParaRPr>
          </a:p>
          <a:p>
            <a:pPr marL="8659" marR="109968" defTabSz="623438">
              <a:spcBef>
                <a:spcPts val="1145"/>
              </a:spcBef>
            </a:pPr>
            <a:r>
              <a:rPr sz="955" b="1" spc="-55" dirty="0">
                <a:solidFill>
                  <a:srgbClr val="FFFFFF"/>
                </a:solidFill>
                <a:latin typeface="Palatino Linotype"/>
                <a:cs typeface="Palatino Linotype"/>
              </a:rPr>
              <a:t>Steel </a:t>
            </a:r>
            <a:r>
              <a:rPr sz="955" b="1" spc="-34" dirty="0">
                <a:solidFill>
                  <a:srgbClr val="FFFFFF"/>
                </a:solidFill>
                <a:latin typeface="Palatino Linotype"/>
                <a:cs typeface="Palatino Linotype"/>
              </a:rPr>
              <a:t>Trash</a:t>
            </a:r>
            <a:r>
              <a:rPr sz="955" b="1" spc="-51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955" b="1" spc="-55" dirty="0">
                <a:solidFill>
                  <a:srgbClr val="FFFFFF"/>
                </a:solidFill>
                <a:latin typeface="Palatino Linotype"/>
                <a:cs typeface="Palatino Linotype"/>
              </a:rPr>
              <a:t>Racks  </a:t>
            </a:r>
            <a:r>
              <a:rPr sz="955" b="1" spc="-24" dirty="0">
                <a:solidFill>
                  <a:srgbClr val="FFFFFF"/>
                </a:solidFill>
                <a:latin typeface="Palatino Linotype"/>
                <a:cs typeface="Palatino Linotype"/>
              </a:rPr>
              <a:t>T1BC</a:t>
            </a:r>
            <a:endParaRPr sz="955">
              <a:solidFill>
                <a:prstClr val="black"/>
              </a:solidFill>
              <a:latin typeface="Palatino Linotype"/>
              <a:cs typeface="Palatino Linotype"/>
            </a:endParaRPr>
          </a:p>
          <a:p>
            <a:pPr marL="8659" defTabSz="623438"/>
            <a:r>
              <a:rPr sz="955" b="1" spc="-24" dirty="0">
                <a:solidFill>
                  <a:srgbClr val="FFFFFF"/>
                </a:solidFill>
                <a:latin typeface="Palatino Linotype"/>
                <a:cs typeface="Palatino Linotype"/>
              </a:rPr>
              <a:t>T2BC</a:t>
            </a:r>
            <a:endParaRPr sz="955">
              <a:solidFill>
                <a:prstClr val="black"/>
              </a:solidFill>
              <a:latin typeface="Palatino Linotype"/>
              <a:cs typeface="Palatino Linotype"/>
            </a:endParaRPr>
          </a:p>
          <a:p>
            <a:pPr marL="8659" marR="39830" algn="just" defTabSz="623438">
              <a:spcBef>
                <a:spcPts val="1145"/>
              </a:spcBef>
            </a:pPr>
            <a:r>
              <a:rPr sz="955" b="1" spc="-37" dirty="0">
                <a:solidFill>
                  <a:srgbClr val="FFFFFF"/>
                </a:solidFill>
                <a:latin typeface="Palatino Linotype"/>
                <a:cs typeface="Palatino Linotype"/>
              </a:rPr>
              <a:t>Wood </a:t>
            </a:r>
            <a:r>
              <a:rPr sz="955" b="1" spc="-34" dirty="0">
                <a:solidFill>
                  <a:srgbClr val="FFFFFF"/>
                </a:solidFill>
                <a:latin typeface="Palatino Linotype"/>
                <a:cs typeface="Palatino Linotype"/>
              </a:rPr>
              <a:t>Trash</a:t>
            </a:r>
            <a:r>
              <a:rPr sz="955" b="1" spc="-65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955" b="1" spc="-55" dirty="0">
                <a:solidFill>
                  <a:srgbClr val="FFFFFF"/>
                </a:solidFill>
                <a:latin typeface="Palatino Linotype"/>
                <a:cs typeface="Palatino Linotype"/>
              </a:rPr>
              <a:t>Racks  </a:t>
            </a:r>
            <a:r>
              <a:rPr sz="955" b="1" spc="-24" dirty="0">
                <a:solidFill>
                  <a:srgbClr val="FFFFFF"/>
                </a:solidFill>
                <a:latin typeface="Palatino Linotype"/>
                <a:cs typeface="Palatino Linotype"/>
              </a:rPr>
              <a:t>T3BC</a:t>
            </a:r>
            <a:endParaRPr sz="955">
              <a:solidFill>
                <a:prstClr val="black"/>
              </a:solidFill>
              <a:latin typeface="Palatino Linotype"/>
              <a:cs typeface="Palatino Linotype"/>
            </a:endParaRPr>
          </a:p>
          <a:p>
            <a:pPr marL="8659" marR="639024" algn="just" defTabSz="623438"/>
            <a:r>
              <a:rPr sz="955" b="1" spc="-24" dirty="0">
                <a:solidFill>
                  <a:srgbClr val="FFFFFF"/>
                </a:solidFill>
                <a:latin typeface="Palatino Linotype"/>
                <a:cs typeface="Palatino Linotype"/>
              </a:rPr>
              <a:t>T4BC  T5BC  T6BC  T7BC  T8BC  T9BC  </a:t>
            </a:r>
            <a:r>
              <a:rPr sz="955" b="1" spc="-20" dirty="0">
                <a:solidFill>
                  <a:srgbClr val="FFFFFF"/>
                </a:solidFill>
                <a:latin typeface="Palatino Linotype"/>
                <a:cs typeface="Palatino Linotype"/>
              </a:rPr>
              <a:t>T10BC</a:t>
            </a:r>
            <a:endParaRPr sz="955">
              <a:solidFill>
                <a:prstClr val="black"/>
              </a:solidFill>
              <a:latin typeface="Palatino Linotype"/>
              <a:cs typeface="Palatino Linotype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38EB97-5251-F95F-8E1B-F5C5A1D8FA6A}"/>
              </a:ext>
            </a:extLst>
          </p:cNvPr>
          <p:cNvSpPr txBox="1"/>
          <p:nvPr/>
        </p:nvSpPr>
        <p:spPr>
          <a:xfrm>
            <a:off x="1685365" y="565792"/>
            <a:ext cx="23128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Bear Canyon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5F27615-D58A-C408-CEAF-C70103059841}"/>
              </a:ext>
            </a:extLst>
          </p:cNvPr>
          <p:cNvSpPr txBox="1"/>
          <p:nvPr/>
        </p:nvSpPr>
        <p:spPr>
          <a:xfrm>
            <a:off x="4545106" y="636493"/>
            <a:ext cx="22232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HWY 70 Cherokee Bill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8C2205-12A8-8428-D888-24535BAE1FDE}"/>
              </a:ext>
            </a:extLst>
          </p:cNvPr>
          <p:cNvSpPr txBox="1"/>
          <p:nvPr/>
        </p:nvSpPr>
        <p:spPr>
          <a:xfrm>
            <a:off x="4473389" y="421342"/>
            <a:ext cx="2492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HWY 70 Fence Canyon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694F5-E6D3-A667-D8EC-D4E7E9366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864" y="1940859"/>
            <a:ext cx="9404723" cy="1400530"/>
          </a:xfrm>
        </p:spPr>
        <p:txBody>
          <a:bodyPr/>
          <a:lstStyle/>
          <a:p>
            <a:pPr algn="ctr"/>
            <a:r>
              <a:rPr lang="en-US" dirty="0"/>
              <a:t>Lidar collected in South Fork, North Fork &amp; Eagle Creek areas </a:t>
            </a:r>
          </a:p>
        </p:txBody>
      </p:sp>
    </p:spTree>
    <p:extLst>
      <p:ext uri="{BB962C8B-B14F-4D97-AF65-F5344CB8AC3E}">
        <p14:creationId xmlns:p14="http://schemas.microsoft.com/office/powerpoint/2010/main" val="15741927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map of a sea&#10;&#10;AI-generated content may be incorrect.">
            <a:extLst>
              <a:ext uri="{FF2B5EF4-FFF2-40B4-BE49-F238E27FC236}">
                <a16:creationId xmlns:a16="http://schemas.microsoft.com/office/drawing/2014/main" id="{CF44EE2F-43D3-721F-74BC-ACA31FE7EA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2361" y="592346"/>
            <a:ext cx="9405251" cy="56733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0E1C43B-6624-6C01-F84D-3EEC418C6F11}"/>
              </a:ext>
            </a:extLst>
          </p:cNvPr>
          <p:cNvSpPr txBox="1"/>
          <p:nvPr/>
        </p:nvSpPr>
        <p:spPr>
          <a:xfrm>
            <a:off x="1342361" y="136478"/>
            <a:ext cx="9405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10-yr storm, depth plot over existing conditions (2025 LIDAR)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939419-D55A-C1E3-C373-635593161021}"/>
              </a:ext>
            </a:extLst>
          </p:cNvPr>
          <p:cNvSpPr txBox="1"/>
          <p:nvPr/>
        </p:nvSpPr>
        <p:spPr>
          <a:xfrm>
            <a:off x="4701540" y="3909060"/>
            <a:ext cx="4236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Channelized flow in existing conditions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F7ACD98-DB3B-2D81-D863-5D7FA96836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5084" y="5580681"/>
            <a:ext cx="7211431" cy="238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748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72F1D0-40EE-B6C8-3B4E-84968E9EEB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0D95070-FD1D-E8ED-1A64-840F0F30878D}"/>
              </a:ext>
            </a:extLst>
          </p:cNvPr>
          <p:cNvSpPr txBox="1"/>
          <p:nvPr/>
        </p:nvSpPr>
        <p:spPr>
          <a:xfrm>
            <a:off x="1342361" y="136478"/>
            <a:ext cx="9405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10-yr storm, depth plot over preliminary design</a:t>
            </a:r>
          </a:p>
        </p:txBody>
      </p:sp>
      <p:pic>
        <p:nvPicPr>
          <p:cNvPr id="2" name="Content Placeholder 4" descr="A map of a river&#10;&#10;AI-generated content may be incorrect.">
            <a:extLst>
              <a:ext uri="{FF2B5EF4-FFF2-40B4-BE49-F238E27FC236}">
                <a16:creationId xmlns:a16="http://schemas.microsoft.com/office/drawing/2014/main" id="{6B0C495E-CF22-474E-24EA-A765D452E7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637" y="561576"/>
            <a:ext cx="9405252" cy="567136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33B614-F190-1255-EB24-845566D86BC5}"/>
              </a:ext>
            </a:extLst>
          </p:cNvPr>
          <p:cNvSpPr txBox="1"/>
          <p:nvPr/>
        </p:nvSpPr>
        <p:spPr>
          <a:xfrm>
            <a:off x="4251960" y="4076700"/>
            <a:ext cx="384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Shallow flow spread over fan surface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AF63B6C-6588-97E3-C4B6-FF8F5219B4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6044" y="5550201"/>
            <a:ext cx="7211431" cy="238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0137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UpperEagleLakeFan_PreDesign_Animation_10yr">
            <a:hlinkClick r:id="" action="ppaction://media"/>
            <a:extLst>
              <a:ext uri="{FF2B5EF4-FFF2-40B4-BE49-F238E27FC236}">
                <a16:creationId xmlns:a16="http://schemas.microsoft.com/office/drawing/2014/main" id="{25E3ABD8-F1FC-28F4-1C46-F0C67A8ACDA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79538" y="471488"/>
            <a:ext cx="9144000" cy="5624512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577D909-5748-8DF2-71D3-A42DFFA9967A}"/>
              </a:ext>
            </a:extLst>
          </p:cNvPr>
          <p:cNvSpPr txBox="1"/>
          <p:nvPr/>
        </p:nvSpPr>
        <p:spPr>
          <a:xfrm>
            <a:off x="1342361" y="136478"/>
            <a:ext cx="9405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10-yr storm, velocity over preliminary design</a:t>
            </a:r>
          </a:p>
        </p:txBody>
      </p:sp>
    </p:spTree>
    <p:extLst>
      <p:ext uri="{BB962C8B-B14F-4D97-AF65-F5344CB8AC3E}">
        <p14:creationId xmlns:p14="http://schemas.microsoft.com/office/powerpoint/2010/main" val="2184620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A1CD5-9D44-119B-3023-9DEA0A07F0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89DD5A-7253-EBA1-98D2-443FCB7A2D31}"/>
              </a:ext>
            </a:extLst>
          </p:cNvPr>
          <p:cNvSpPr txBox="1"/>
          <p:nvPr/>
        </p:nvSpPr>
        <p:spPr>
          <a:xfrm>
            <a:off x="1342361" y="136478"/>
            <a:ext cx="9405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10-yr storm, shear plot over existing conditions (2025 LIDAR)</a:t>
            </a:r>
          </a:p>
        </p:txBody>
      </p:sp>
      <p:pic>
        <p:nvPicPr>
          <p:cNvPr id="5" name="Picture 4" descr="A map of a mountain&#10;&#10;AI-generated content may be incorrect.">
            <a:extLst>
              <a:ext uri="{FF2B5EF4-FFF2-40B4-BE49-F238E27FC236}">
                <a16:creationId xmlns:a16="http://schemas.microsoft.com/office/drawing/2014/main" id="{47EE9396-AF40-5AE2-DCAC-45429F8B2A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4389" y="561575"/>
            <a:ext cx="9405251" cy="56720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98F801-3103-D9C3-5A03-27CF69F71C12}"/>
              </a:ext>
            </a:extLst>
          </p:cNvPr>
          <p:cNvSpPr txBox="1"/>
          <p:nvPr/>
        </p:nvSpPr>
        <p:spPr>
          <a:xfrm>
            <a:off x="5212080" y="4274820"/>
            <a:ext cx="30708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High shear stress hotspots (orange-red)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27F7B8E-E8EB-6443-F642-01546AFAF854}"/>
              </a:ext>
            </a:extLst>
          </p:cNvPr>
          <p:cNvCxnSpPr>
            <a:cxnSpLocks/>
          </p:cNvCxnSpPr>
          <p:nvPr/>
        </p:nvCxnSpPr>
        <p:spPr>
          <a:xfrm flipH="1" flipV="1">
            <a:off x="4914900" y="3741420"/>
            <a:ext cx="411480" cy="64008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A17D777-354C-6C8E-28F1-CFEDFA9727AC}"/>
              </a:ext>
            </a:extLst>
          </p:cNvPr>
          <p:cNvCxnSpPr>
            <a:cxnSpLocks/>
          </p:cNvCxnSpPr>
          <p:nvPr/>
        </p:nvCxnSpPr>
        <p:spPr>
          <a:xfrm flipH="1" flipV="1">
            <a:off x="5326380" y="3634740"/>
            <a:ext cx="480060" cy="69654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6A435D5-0C42-8FFE-9832-CDCA1C30AEB8}"/>
              </a:ext>
            </a:extLst>
          </p:cNvPr>
          <p:cNvCxnSpPr>
            <a:cxnSpLocks/>
          </p:cNvCxnSpPr>
          <p:nvPr/>
        </p:nvCxnSpPr>
        <p:spPr>
          <a:xfrm flipV="1">
            <a:off x="7127890" y="3393147"/>
            <a:ext cx="0" cy="938139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12212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962883-CD8D-61CC-C28A-6D8D8C1288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C1FC685-9A98-46F3-D5F7-87AF39EC45A7}"/>
              </a:ext>
            </a:extLst>
          </p:cNvPr>
          <p:cNvSpPr txBox="1"/>
          <p:nvPr/>
        </p:nvSpPr>
        <p:spPr>
          <a:xfrm>
            <a:off x="1342361" y="136478"/>
            <a:ext cx="9405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10-yr storm, shear plot over existing conditions (2025 LIDAR)</a:t>
            </a:r>
          </a:p>
        </p:txBody>
      </p:sp>
      <p:pic>
        <p:nvPicPr>
          <p:cNvPr id="3" name="Content Placeholder 4" descr="A screenshot of a computer generated image&#10;&#10;AI-generated content may be incorrect.">
            <a:extLst>
              <a:ext uri="{FF2B5EF4-FFF2-40B4-BE49-F238E27FC236}">
                <a16:creationId xmlns:a16="http://schemas.microsoft.com/office/drawing/2014/main" id="{B97A0176-CF86-BFB6-E8BA-EDF8535AE5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4387" y="560845"/>
            <a:ext cx="9405252" cy="56913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EC64B23-CF9D-B3CC-4A4D-63A4D477F3C7}"/>
              </a:ext>
            </a:extLst>
          </p:cNvPr>
          <p:cNvSpPr txBox="1"/>
          <p:nvPr/>
        </p:nvSpPr>
        <p:spPr>
          <a:xfrm>
            <a:off x="4297681" y="4046220"/>
            <a:ext cx="4023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Low shear stress spread and reduced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BCB732C-74A3-1FC5-5E22-DB044940C069}"/>
              </a:ext>
            </a:extLst>
          </p:cNvPr>
          <p:cNvCxnSpPr>
            <a:cxnSpLocks/>
          </p:cNvCxnSpPr>
          <p:nvPr/>
        </p:nvCxnSpPr>
        <p:spPr>
          <a:xfrm flipH="1" flipV="1">
            <a:off x="4241933" y="3991186"/>
            <a:ext cx="111495" cy="331241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0842465-4F06-5C98-3DB1-2050BA21DBCD}"/>
              </a:ext>
            </a:extLst>
          </p:cNvPr>
          <p:cNvCxnSpPr>
            <a:cxnSpLocks/>
          </p:cNvCxnSpPr>
          <p:nvPr/>
        </p:nvCxnSpPr>
        <p:spPr>
          <a:xfrm>
            <a:off x="7894320" y="3438388"/>
            <a:ext cx="274320" cy="79249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05832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8D05350-E49D-F640-7B92-70758733E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3480" y="705159"/>
            <a:ext cx="9733280" cy="5471804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63504712-41BD-469A-53BA-00F382FBB249}"/>
              </a:ext>
            </a:extLst>
          </p:cNvPr>
          <p:cNvSpPr txBox="1">
            <a:spLocks/>
          </p:cNvSpPr>
          <p:nvPr/>
        </p:nvSpPr>
        <p:spPr>
          <a:xfrm>
            <a:off x="1867946" y="107576"/>
            <a:ext cx="7742219" cy="7080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Rio Ruidoso Fan 1 North (Cow </a:t>
            </a:r>
            <a:r>
              <a:rPr lang="en-US" sz="2400" dirty="0"/>
              <a:t>canyon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367501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55AFABE-113A-5645-C370-B957994030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999" y="648892"/>
            <a:ext cx="9014787" cy="5560215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0B3CFF3-7CD4-D89A-C3E9-8C2AA3036C53}"/>
              </a:ext>
            </a:extLst>
          </p:cNvPr>
          <p:cNvSpPr txBox="1">
            <a:spLocks/>
          </p:cNvSpPr>
          <p:nvPr/>
        </p:nvSpPr>
        <p:spPr>
          <a:xfrm>
            <a:off x="2583017" y="-324730"/>
            <a:ext cx="7776882" cy="12003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/>
              <a:t>Rio Ruidoso Fan 1 North (Cow Canyon)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55171E-CDF3-C406-789E-29515C44D989}"/>
              </a:ext>
            </a:extLst>
          </p:cNvPr>
          <p:cNvSpPr txBox="1"/>
          <p:nvPr/>
        </p:nvSpPr>
        <p:spPr>
          <a:xfrm>
            <a:off x="1828474" y="2709593"/>
            <a:ext cx="15090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High shear stress hotspots (orange-red)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F86AA34-66BC-ED74-140B-DF05E6B4FD98}"/>
              </a:ext>
            </a:extLst>
          </p:cNvPr>
          <p:cNvCxnSpPr>
            <a:cxnSpLocks/>
          </p:cNvCxnSpPr>
          <p:nvPr/>
        </p:nvCxnSpPr>
        <p:spPr>
          <a:xfrm flipV="1">
            <a:off x="2834640" y="3268980"/>
            <a:ext cx="838200" cy="253913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111E153-7E37-65D4-15DB-68B671164280}"/>
              </a:ext>
            </a:extLst>
          </p:cNvPr>
          <p:cNvCxnSpPr>
            <a:cxnSpLocks/>
          </p:cNvCxnSpPr>
          <p:nvPr/>
        </p:nvCxnSpPr>
        <p:spPr>
          <a:xfrm flipV="1">
            <a:off x="3169920" y="3589451"/>
            <a:ext cx="750245" cy="196236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0BC5EF3-7590-9ED9-FAB7-5255076F8F21}"/>
              </a:ext>
            </a:extLst>
          </p:cNvPr>
          <p:cNvCxnSpPr>
            <a:cxnSpLocks/>
          </p:cNvCxnSpPr>
          <p:nvPr/>
        </p:nvCxnSpPr>
        <p:spPr>
          <a:xfrm flipV="1">
            <a:off x="2948940" y="2514600"/>
            <a:ext cx="123663" cy="440699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DAF852FD-EAAA-E382-33FB-1B487C773C42}"/>
              </a:ext>
            </a:extLst>
          </p:cNvPr>
          <p:cNvSpPr txBox="1"/>
          <p:nvPr/>
        </p:nvSpPr>
        <p:spPr>
          <a:xfrm>
            <a:off x="5882641" y="2651760"/>
            <a:ext cx="16535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Low shear stress spread and reduced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8E084DA-9968-4C9F-2AAE-776C16F2F8CD}"/>
              </a:ext>
            </a:extLst>
          </p:cNvPr>
          <p:cNvCxnSpPr>
            <a:cxnSpLocks/>
          </p:cNvCxnSpPr>
          <p:nvPr/>
        </p:nvCxnSpPr>
        <p:spPr>
          <a:xfrm flipH="1" flipV="1">
            <a:off x="7228973" y="3458786"/>
            <a:ext cx="658966" cy="80079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CB46E4-096A-B712-9758-699F1B517DCB}"/>
              </a:ext>
            </a:extLst>
          </p:cNvPr>
          <p:cNvCxnSpPr>
            <a:cxnSpLocks/>
          </p:cNvCxnSpPr>
          <p:nvPr/>
        </p:nvCxnSpPr>
        <p:spPr>
          <a:xfrm flipH="1">
            <a:off x="7053094" y="1974455"/>
            <a:ext cx="117326" cy="799841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9836671"/>
      </p:ext>
    </p:extLst>
  </p:cSld>
  <p:clrMapOvr>
    <a:masterClrMapping/>
  </p:clrMapOvr>
</p:sld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theme/theme1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2439</TotalTime>
  <Words>291</Words>
  <Application>Microsoft Office PowerPoint</Application>
  <PresentationFormat>Widescreen</PresentationFormat>
  <Paragraphs>45</Paragraphs>
  <Slides>28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28</vt:i4>
      </vt:variant>
    </vt:vector>
  </HeadingPairs>
  <TitlesOfParts>
    <vt:vector size="40" baseType="lpstr">
      <vt:lpstr>Aptos</vt:lpstr>
      <vt:lpstr>Arial</vt:lpstr>
      <vt:lpstr>Calibri</vt:lpstr>
      <vt:lpstr>Century Gothic</vt:lpstr>
      <vt:lpstr>Palatino Linotype</vt:lpstr>
      <vt:lpstr>Wingdings 3</vt:lpstr>
      <vt:lpstr>4_Office Theme</vt:lpstr>
      <vt:lpstr>Office Theme</vt:lpstr>
      <vt:lpstr>1_Office Theme</vt:lpstr>
      <vt:lpstr>2_Office Theme</vt:lpstr>
      <vt:lpstr>3_Office Theme</vt:lpstr>
      <vt:lpstr>Ion</vt:lpstr>
      <vt:lpstr>PowerPoint Presentation</vt:lpstr>
      <vt:lpstr>Trash Rack construction In Bear Canyon</vt:lpstr>
      <vt:lpstr>PowerPoint Presentation</vt:lpstr>
      <vt:lpstr>Steel trash rack construction Mescalero cabins </vt:lpstr>
      <vt:lpstr>Mescalero Cabins trash rack construction </vt:lpstr>
      <vt:lpstr>Mescalero Cabins trash rack holding back debris </vt:lpstr>
      <vt:lpstr>Steel trash rack, Eagle creek under construction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New 2026 proposed NRCS EWP projects </vt:lpstr>
      <vt:lpstr>PowerPoint Presentation</vt:lpstr>
      <vt:lpstr>PowerPoint Presentation</vt:lpstr>
      <vt:lpstr>PowerPoint Presentation</vt:lpstr>
      <vt:lpstr>PowerPoint Presentation</vt:lpstr>
      <vt:lpstr>Lidar collected in South Fork, North Fork &amp; Eagle Creek areas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Samuel Ebright</dc:creator>
  <cp:lastModifiedBy>East Padilla</cp:lastModifiedBy>
  <cp:revision>13</cp:revision>
  <dcterms:created xsi:type="dcterms:W3CDTF">2025-12-02T21:38:59Z</dcterms:created>
  <dcterms:modified xsi:type="dcterms:W3CDTF">2026-01-16T16:29:30Z</dcterms:modified>
</cp:coreProperties>
</file>