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4030" r:id="rId1"/>
    <p:sldMasterId id="2147484034" r:id="rId2"/>
    <p:sldMasterId id="2147484070" r:id="rId3"/>
  </p:sldMasterIdLst>
  <p:notesMasterIdLst>
    <p:notesMasterId r:id="rId23"/>
  </p:notesMasterIdLst>
  <p:sldIdLst>
    <p:sldId id="687" r:id="rId4"/>
    <p:sldId id="692" r:id="rId5"/>
    <p:sldId id="688" r:id="rId6"/>
    <p:sldId id="1063" r:id="rId7"/>
    <p:sldId id="684" r:id="rId8"/>
    <p:sldId id="686" r:id="rId9"/>
    <p:sldId id="270" r:id="rId10"/>
    <p:sldId id="262" r:id="rId11"/>
    <p:sldId id="677" r:id="rId12"/>
    <p:sldId id="693" r:id="rId13"/>
    <p:sldId id="1068" r:id="rId14"/>
    <p:sldId id="698" r:id="rId15"/>
    <p:sldId id="1069" r:id="rId16"/>
    <p:sldId id="1065" r:id="rId17"/>
    <p:sldId id="263" r:id="rId18"/>
    <p:sldId id="1066" r:id="rId19"/>
    <p:sldId id="1062" r:id="rId20"/>
    <p:sldId id="1067" r:id="rId21"/>
    <p:sldId id="704" r:id="rId2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268">
          <p15:clr>
            <a:srgbClr val="A4A3A4"/>
          </p15:clr>
        </p15:guide>
        <p15:guide id="2" orient="horz" pos="1026">
          <p15:clr>
            <a:srgbClr val="A4A3A4"/>
          </p15:clr>
        </p15:guide>
        <p15:guide id="3" orient="horz" pos="1001">
          <p15:clr>
            <a:srgbClr val="A4A3A4"/>
          </p15:clr>
        </p15:guide>
        <p15:guide id="4" orient="horz" pos="721">
          <p15:clr>
            <a:srgbClr val="A4A3A4"/>
          </p15:clr>
        </p15:guide>
        <p15:guide id="5" orient="horz" pos="1718">
          <p15:clr>
            <a:srgbClr val="A4A3A4"/>
          </p15:clr>
        </p15:guide>
        <p15:guide id="6" orient="horz" pos="2667">
          <p15:clr>
            <a:srgbClr val="A4A3A4"/>
          </p15:clr>
        </p15:guide>
        <p15:guide id="7" pos="360">
          <p15:clr>
            <a:srgbClr val="A4A3A4"/>
          </p15:clr>
        </p15:guide>
        <p15:guide id="8" pos="5472">
          <p15:clr>
            <a:srgbClr val="A4A3A4"/>
          </p15:clr>
        </p15:guide>
        <p15:guide id="9" pos="2455">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9" roundtripDataSignature="AMtx7mjOL3wfbt/BFtwj5IN1OyKTsdsgNQ=="/>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FBE"/>
    <a:srgbClr val="254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021"/>
    <p:restoredTop sz="87069"/>
  </p:normalViewPr>
  <p:slideViewPr>
    <p:cSldViewPr snapToGrid="0">
      <p:cViewPr varScale="1">
        <p:scale>
          <a:sx n="121" d="100"/>
          <a:sy n="121" d="100"/>
        </p:scale>
        <p:origin x="408" y="168"/>
      </p:cViewPr>
      <p:guideLst>
        <p:guide orient="horz" pos="2268"/>
        <p:guide orient="horz" pos="1026"/>
        <p:guide orient="horz" pos="1001"/>
        <p:guide orient="horz" pos="721"/>
        <p:guide orient="horz" pos="1718"/>
        <p:guide orient="horz" pos="2667"/>
        <p:guide pos="360"/>
        <p:guide pos="5472"/>
        <p:guide pos="2455"/>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docs.google.com/document/d/1NXlApakAcWZD64q1Fo4K8qnWhmDEUO6o-PdUEAq2nbg/edit?usp=drive_link"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ose.nm.gov/WR/Glossary/GlossaryTerms.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79EB66-226E-7C65-79AC-B9BE49C02D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CDF84F-6C3E-564B-2FB5-BAD27490C1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6A5B1C-1CF8-20E1-51EE-228E6090BE8C}"/>
              </a:ext>
            </a:extLst>
          </p:cNvPr>
          <p:cNvSpPr>
            <a:spLocks noGrp="1"/>
          </p:cNvSpPr>
          <p:nvPr>
            <p:ph type="body" idx="1"/>
          </p:nvPr>
        </p:nvSpPr>
        <p:spPr/>
        <p:txBody>
          <a:bodyPr/>
          <a:lstStyle/>
          <a:p>
            <a:pPr marL="171450" lvl="0" indent="-171450" algn="l" rtl="0">
              <a:lnSpc>
                <a:spcPct val="100000"/>
              </a:lnSpc>
              <a:spcBef>
                <a:spcPts val="0"/>
              </a:spcBef>
              <a:spcAft>
                <a:spcPts val="0"/>
              </a:spcAft>
              <a:buClr>
                <a:schemeClr val="dk1"/>
              </a:buClr>
              <a:buSzPts val="1200"/>
              <a:buFont typeface="Arial"/>
              <a:buChar char="•"/>
            </a:pPr>
            <a:r>
              <a:rPr lang="en-US"/>
              <a:t>EDF is a global NGO - </a:t>
            </a:r>
            <a:r>
              <a:rPr lang="en-US" b="0" i="0" u="none" strike="noStrike">
                <a:solidFill>
                  <a:srgbClr val="545D7E"/>
                </a:solidFill>
                <a:effectLst/>
                <a:latin typeface="Google Sans"/>
              </a:rPr>
              <a:t>build a vital Earth for everyone - Finding practical Solutions to Natural Resource Problems</a:t>
            </a:r>
          </a:p>
          <a:p>
            <a:pPr marL="171450" lvl="0" indent="-171450" algn="l" rtl="0">
              <a:lnSpc>
                <a:spcPct val="100000"/>
              </a:lnSpc>
              <a:spcBef>
                <a:spcPts val="0"/>
              </a:spcBef>
              <a:spcAft>
                <a:spcPts val="0"/>
              </a:spcAft>
              <a:buClr>
                <a:schemeClr val="dk1"/>
              </a:buClr>
              <a:buSzPts val="1200"/>
              <a:buFont typeface="Arial"/>
              <a:buChar char="•"/>
            </a:pPr>
            <a:r>
              <a:rPr lang="en-US" b="0" i="0" u="none" strike="noStrike">
                <a:solidFill>
                  <a:srgbClr val="545D7E"/>
                </a:solidFill>
                <a:effectLst/>
                <a:latin typeface="Google Sans"/>
              </a:rPr>
              <a:t>Environmental NGO – I grew up in Santa Fe, NM</a:t>
            </a:r>
            <a:endParaRPr lang="en-US"/>
          </a:p>
          <a:p>
            <a:pPr marL="171450" lvl="0" indent="-171450" algn="l" rtl="0">
              <a:lnSpc>
                <a:spcPct val="100000"/>
              </a:lnSpc>
              <a:spcBef>
                <a:spcPts val="0"/>
              </a:spcBef>
              <a:spcAft>
                <a:spcPts val="0"/>
              </a:spcAft>
              <a:buClr>
                <a:schemeClr val="dk1"/>
              </a:buClr>
              <a:buSzPts val="1200"/>
              <a:buFont typeface="Arial"/>
              <a:buChar char="•"/>
            </a:pPr>
            <a:r>
              <a:rPr lang="en-US"/>
              <a:t>water work in NM: “Building the multiple needs of people and nature into the everyday business of managing water.”</a:t>
            </a:r>
          </a:p>
          <a:p>
            <a:pPr marL="171450" lvl="0" indent="-171450" algn="l" rtl="0">
              <a:lnSpc>
                <a:spcPct val="100000"/>
              </a:lnSpc>
              <a:spcBef>
                <a:spcPts val="0"/>
              </a:spcBef>
              <a:spcAft>
                <a:spcPts val="0"/>
              </a:spcAft>
              <a:buClr>
                <a:schemeClr val="dk1"/>
              </a:buClr>
              <a:buSzPts val="1200"/>
              <a:buFont typeface="Arial"/>
              <a:buChar char="•"/>
            </a:pPr>
            <a:r>
              <a:rPr lang="en-US"/>
              <a:t>Introduce Gretel as key NM EDF staff with generational roots in NM. Members will likely be hearing more about this issue from Gretel in the future.</a:t>
            </a:r>
          </a:p>
          <a:p>
            <a:pPr marL="171450" lvl="0" indent="-171450" algn="l" rtl="0">
              <a:lnSpc>
                <a:spcPct val="100000"/>
              </a:lnSpc>
              <a:spcBef>
                <a:spcPts val="0"/>
              </a:spcBef>
              <a:spcAft>
                <a:spcPts val="0"/>
              </a:spcAft>
              <a:buClr>
                <a:schemeClr val="dk1"/>
              </a:buClr>
              <a:buSzPts val="1200"/>
              <a:buFont typeface="Arial"/>
              <a:buChar char="•"/>
            </a:pPr>
            <a:r>
              <a:rPr lang="en-US"/>
              <a:t>Reference and link comments to the </a:t>
            </a:r>
            <a:r>
              <a:rPr lang="en-US" u="sng">
                <a:solidFill>
                  <a:schemeClr val="hlink"/>
                </a:solidFill>
                <a:hlinkClick r:id="rId3"/>
              </a:rPr>
              <a:t>Rural Infrastructure Needs Study, 2021</a:t>
            </a:r>
            <a:r>
              <a:rPr lang="en-US"/>
              <a:t> (the driver in the creation of the ERDPCC in 2023) - highlight elements in the report that echo the reason for this presentation.</a:t>
            </a:r>
          </a:p>
          <a:p>
            <a:pPr marL="628650" lvl="1" indent="-171450" algn="l" rtl="0">
              <a:lnSpc>
                <a:spcPct val="100000"/>
              </a:lnSpc>
              <a:spcBef>
                <a:spcPts val="0"/>
              </a:spcBef>
              <a:spcAft>
                <a:spcPts val="0"/>
              </a:spcAft>
              <a:buClr>
                <a:schemeClr val="dk1"/>
              </a:buClr>
              <a:buSzPts val="1200"/>
              <a:buFont typeface="Courier New"/>
              <a:buChar char="o"/>
            </a:pPr>
            <a:r>
              <a:rPr lang="en-US"/>
              <a:t>Clean drinking water depends on built infrastructure BUT also natural infrastructure such as aquifers. </a:t>
            </a:r>
          </a:p>
          <a:p>
            <a:pPr marL="628650" lvl="1" indent="-171450" algn="l" rtl="0">
              <a:lnSpc>
                <a:spcPct val="100000"/>
              </a:lnSpc>
              <a:spcBef>
                <a:spcPts val="0"/>
              </a:spcBef>
              <a:spcAft>
                <a:spcPts val="0"/>
              </a:spcAft>
              <a:buClr>
                <a:schemeClr val="dk1"/>
              </a:buClr>
              <a:buSzPts val="1200"/>
              <a:buFont typeface="Courier New"/>
              <a:buChar char="o"/>
            </a:pPr>
            <a:r>
              <a:rPr lang="en-US"/>
              <a:t>Just as we need to understand and manage built infrastructure, we need to understand and manage natural infrastructure – both need strong science and public policies, both need public investments upfront and ongoing.</a:t>
            </a:r>
          </a:p>
          <a:p>
            <a:endParaRPr lang="en-US"/>
          </a:p>
        </p:txBody>
      </p:sp>
      <p:sp>
        <p:nvSpPr>
          <p:cNvPr id="4" name="Slide Number Placeholder 3">
            <a:extLst>
              <a:ext uri="{FF2B5EF4-FFF2-40B4-BE49-F238E27FC236}">
                <a16:creationId xmlns:a16="http://schemas.microsoft.com/office/drawing/2014/main" id="{D4E47106-6ECE-1FCB-FDEF-8BF11BFF1B66}"/>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11641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718D1-FBE9-BEF2-0517-31A02E75A2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3B9FDC-39B8-F366-681A-F6E80523C3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18BBD1-B379-4C23-1024-C4DA1A7CFCB5}"/>
              </a:ext>
            </a:extLst>
          </p:cNvPr>
          <p:cNvSpPr>
            <a:spLocks noGrp="1"/>
          </p:cNvSpPr>
          <p:nvPr>
            <p:ph type="body" idx="1"/>
          </p:nvPr>
        </p:nvSpPr>
        <p:spPr/>
        <p:txBody>
          <a:bodyPr/>
          <a:lstStyle/>
          <a:p>
            <a:r>
              <a:rPr lang="en-US" sz="1800" b="1" u="sng">
                <a:latin typeface="Calibri" panose="020F0502020204030204" pitchFamily="34" charset="0"/>
                <a:cs typeface="Calibri" panose="020F0502020204030204" pitchFamily="34" charset="0"/>
              </a:rPr>
              <a:t>Groundwater declines reaching crisis levels</a:t>
            </a:r>
          </a:p>
          <a:p>
            <a:pPr lvl="1"/>
            <a:r>
              <a:rPr lang="en-US">
                <a:latin typeface="Calibri" panose="020F0502020204030204" pitchFamily="34" charset="0"/>
                <a:cs typeface="Calibri" panose="020F0502020204030204" pitchFamily="34" charset="0"/>
              </a:rPr>
              <a:t>High Plains (Ogallala), Mimbres, Albuquerque, Estancia, etc. </a:t>
            </a:r>
          </a:p>
          <a:p>
            <a:pPr lvl="1"/>
            <a:r>
              <a:rPr lang="en-US">
                <a:latin typeface="Calibri" panose="020F0502020204030204" pitchFamily="34" charset="0"/>
                <a:cs typeface="Calibri" panose="020F0502020204030204" pitchFamily="34" charset="0"/>
              </a:rPr>
              <a:t>Threatening agriculture and rural communities</a:t>
            </a:r>
            <a:endParaRPr lang="en-US" sz="1800">
              <a:latin typeface="Calibri" panose="020F0502020204030204" pitchFamily="34" charset="0"/>
              <a:cs typeface="Calibri" panose="020F0502020204030204" pitchFamily="34" charset="0"/>
            </a:endParaRPr>
          </a:p>
          <a:p>
            <a:r>
              <a:rPr lang="en-US" sz="1800" b="1" u="sng">
                <a:latin typeface="Calibri" panose="020F0502020204030204" pitchFamily="34" charset="0"/>
                <a:cs typeface="Calibri" panose="020F0502020204030204" pitchFamily="34" charset="0"/>
              </a:rPr>
              <a:t>Significant gaps in groundwater knowledge</a:t>
            </a:r>
          </a:p>
          <a:p>
            <a:pPr lvl="1"/>
            <a:r>
              <a:rPr lang="en-US">
                <a:latin typeface="Calibri" panose="020F0502020204030204" pitchFamily="34" charset="0"/>
                <a:cs typeface="Calibri" panose="020F0502020204030204" pitchFamily="34" charset="0"/>
              </a:rPr>
              <a:t>Need for groundwater mapping, monitoring &amp; metering </a:t>
            </a:r>
          </a:p>
          <a:p>
            <a:r>
              <a:rPr lang="en-US" sz="1800" b="1" u="sng">
                <a:latin typeface="Calibri" panose="020F0502020204030204" pitchFamily="34" charset="0"/>
                <a:cs typeface="Calibri" panose="020F0502020204030204" pitchFamily="34" charset="0"/>
              </a:rPr>
              <a:t>Ongoing &amp; future challenges</a:t>
            </a:r>
          </a:p>
          <a:p>
            <a:pPr lvl="1"/>
            <a:r>
              <a:rPr lang="en-US">
                <a:latin typeface="Calibri" panose="020F0502020204030204" pitchFamily="34" charset="0"/>
                <a:cs typeface="Calibri" panose="020F0502020204030204" pitchFamily="34" charset="0"/>
              </a:rPr>
              <a:t>Climate change, drought, PFAS, etc.</a:t>
            </a:r>
          </a:p>
          <a:p>
            <a:r>
              <a:rPr lang="en-US" sz="1800" b="1" u="sng">
                <a:latin typeface="Calibri" panose="020F0502020204030204" pitchFamily="34" charset="0"/>
                <a:cs typeface="Calibri" panose="020F0502020204030204" pitchFamily="34" charset="0"/>
              </a:rPr>
              <a:t>Basin Specific, Locally-driven Groundwater Management needed now</a:t>
            </a:r>
          </a:p>
          <a:p>
            <a:pPr lvl="1"/>
            <a:r>
              <a:rPr lang="en-US">
                <a:latin typeface="Calibri" panose="020F0502020204030204" pitchFamily="34" charset="0"/>
                <a:cs typeface="Calibri" panose="020F0502020204030204" pitchFamily="34" charset="0"/>
              </a:rPr>
              <a:t>Need proactive groundwater management for aquifer longevity </a:t>
            </a:r>
          </a:p>
          <a:p>
            <a:pPr lvl="1"/>
            <a:r>
              <a:rPr lang="en-US">
                <a:latin typeface="Calibri" panose="020F0502020204030204" pitchFamily="34" charset="0"/>
                <a:cs typeface="Calibri" panose="020F0502020204030204" pitchFamily="34" charset="0"/>
              </a:rPr>
              <a:t>Lessons learned from other states &amp; tools/approaches for New Mexico</a:t>
            </a:r>
          </a:p>
          <a:p>
            <a:endParaRPr lang="en-US"/>
          </a:p>
        </p:txBody>
      </p:sp>
      <p:sp>
        <p:nvSpPr>
          <p:cNvPr id="4" name="Slide Number Placeholder 3">
            <a:extLst>
              <a:ext uri="{FF2B5EF4-FFF2-40B4-BE49-F238E27FC236}">
                <a16:creationId xmlns:a16="http://schemas.microsoft.com/office/drawing/2014/main" id="{5BB5320C-95D3-04E0-6F50-766697D4DE4A}"/>
              </a:ext>
            </a:extLst>
          </p:cNvPr>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10</a:t>
            </a:fld>
            <a:endParaRPr lang="en-US" sz="1200">
              <a:solidFill>
                <a:schemeClr val="dk1"/>
              </a:solidFill>
            </a:endParaRPr>
          </a:p>
        </p:txBody>
      </p:sp>
    </p:spTree>
    <p:extLst>
      <p:ext uri="{BB962C8B-B14F-4D97-AF65-F5344CB8AC3E}">
        <p14:creationId xmlns:p14="http://schemas.microsoft.com/office/powerpoint/2010/main" val="18383781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11</a:t>
            </a:fld>
            <a:endParaRPr lang="en-US" sz="1200">
              <a:solidFill>
                <a:schemeClr val="dk1"/>
              </a:solidFill>
            </a:endParaRPr>
          </a:p>
        </p:txBody>
      </p:sp>
    </p:spTree>
    <p:extLst>
      <p:ext uri="{BB962C8B-B14F-4D97-AF65-F5344CB8AC3E}">
        <p14:creationId xmlns:p14="http://schemas.microsoft.com/office/powerpoint/2010/main" val="5733513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33b2722dad3_0_23:notes"/>
          <p:cNvSpPr>
            <a:spLocks noGrp="1" noRot="1" noChangeAspect="1"/>
          </p:cNvSpPr>
          <p:nvPr>
            <p:ph type="sldImg" idx="2"/>
          </p:nvPr>
        </p:nvSpPr>
        <p:spPr>
          <a:xfrm>
            <a:off x="657225" y="1123950"/>
            <a:ext cx="5391150" cy="30337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33b2722dad3_0_23:notes"/>
          <p:cNvSpPr txBox="1">
            <a:spLocks noGrp="1"/>
          </p:cNvSpPr>
          <p:nvPr>
            <p:ph type="body" idx="1"/>
          </p:nvPr>
        </p:nvSpPr>
        <p:spPr>
          <a:xfrm>
            <a:off x="670560" y="4327208"/>
            <a:ext cx="5364480" cy="3540590"/>
          </a:xfrm>
          <a:prstGeom prst="rect">
            <a:avLst/>
          </a:prstGeom>
        </p:spPr>
        <p:txBody>
          <a:bodyPr spcFirstLastPara="1" wrap="square" lIns="89677" tIns="44826" rIns="89677" bIns="44826" anchor="t" anchorCtr="0">
            <a:noAutofit/>
          </a:bodyPr>
          <a:lstStyle/>
          <a:p>
            <a:pPr marL="448460" indent="-224230" algn="l" defTabSz="896919">
              <a:defRPr/>
            </a:pPr>
            <a:r>
              <a:rPr lang="en-US" dirty="0"/>
              <a:t>The </a:t>
            </a:r>
            <a:r>
              <a:rPr lang="en-US" dirty="0">
                <a:hlinkClick r:id="rId3"/>
              </a:rPr>
              <a:t>New Mexico Office of the State Engineer (NMOSE)</a:t>
            </a:r>
            <a:r>
              <a:rPr lang="en-US" dirty="0"/>
              <a:t> can designate GW Basins as Closed or CMAs and assume jurisdiction over the appropriation and use of groundwater in that area, requiring permits for new wells and controlling water rights. Due to Basin conditions.</a:t>
            </a:r>
          </a:p>
          <a:p>
            <a:pPr marL="0" indent="0" algn="l">
              <a:buNone/>
            </a:pPr>
            <a:endParaRPr lang="en-US" dirty="0"/>
          </a:p>
          <a:p>
            <a:pPr marL="0" indent="0" algn="l">
              <a:buNone/>
            </a:pPr>
            <a:r>
              <a:rPr lang="en-US" dirty="0"/>
              <a:t>Example: Eastern Clayton Basin: </a:t>
            </a:r>
          </a:p>
          <a:p>
            <a:pPr marL="0" indent="0" algn="l">
              <a:buNone/>
            </a:pPr>
            <a:r>
              <a:rPr lang="en-US" dirty="0"/>
              <a:t>	120 ft domestic water column</a:t>
            </a:r>
          </a:p>
          <a:p>
            <a:pPr marL="0" indent="0" algn="l">
              <a:buNone/>
            </a:pPr>
            <a:r>
              <a:rPr lang="en-US" dirty="0"/>
              <a:t>	70% = 80ft allowable drawdown</a:t>
            </a:r>
          </a:p>
          <a:p>
            <a:pPr marL="0" indent="0" algn="l">
              <a:buNone/>
            </a:pPr>
            <a:r>
              <a:rPr lang="en-US" dirty="0"/>
              <a:t>	2ft/yr for 40 years </a:t>
            </a:r>
          </a:p>
          <a:p>
            <a:pPr marL="448460" indent="-224230" algn="l" defTabSz="896919">
              <a:defRPr/>
            </a:pPr>
            <a:r>
              <a:rPr lang="en-US" dirty="0"/>
              <a:t> </a:t>
            </a:r>
          </a:p>
          <a:p>
            <a:br>
              <a:rPr lang="en-US" dirty="0"/>
            </a:br>
            <a:endParaRPr dirty="0"/>
          </a:p>
        </p:txBody>
      </p:sp>
      <p:sp>
        <p:nvSpPr>
          <p:cNvPr id="142" name="Google Shape;142;g33b2722dad3_0_23:notes"/>
          <p:cNvSpPr txBox="1">
            <a:spLocks noGrp="1"/>
          </p:cNvSpPr>
          <p:nvPr>
            <p:ph type="sldNum" idx="12"/>
          </p:nvPr>
        </p:nvSpPr>
        <p:spPr>
          <a:xfrm>
            <a:off x="3798288" y="8540460"/>
            <a:ext cx="2905760" cy="451055"/>
          </a:xfrm>
          <a:prstGeom prst="rect">
            <a:avLst/>
          </a:prstGeom>
        </p:spPr>
        <p:txBody>
          <a:bodyPr spcFirstLastPara="1" wrap="square" lIns="89677" tIns="44826" rIns="89677" bIns="44826" anchor="b" anchorCtr="0">
            <a:noAutofit/>
          </a:bodyPr>
          <a:lstStyle/>
          <a:p>
            <a:pPr algn="r"/>
            <a:fld id="{00000000-1234-1234-1234-123412341234}" type="slidenum">
              <a:rPr lang="en-US"/>
              <a:pPr algn="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C7872-D6AA-8117-C45E-F5FC936A7D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44351B-F918-1270-038D-ABF211EBD6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8CE880-B802-BFE9-3E2F-4F2CB2951BF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F8A958E-74D0-6EB6-16AA-BC8F5D897B72}"/>
              </a:ext>
            </a:extLst>
          </p:cNvPr>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13</a:t>
            </a:fld>
            <a:endParaRPr lang="en-US" sz="1200">
              <a:solidFill>
                <a:schemeClr val="dk1"/>
              </a:solidFill>
            </a:endParaRPr>
          </a:p>
        </p:txBody>
      </p:sp>
    </p:spTree>
    <p:extLst>
      <p:ext uri="{BB962C8B-B14F-4D97-AF65-F5344CB8AC3E}">
        <p14:creationId xmlns:p14="http://schemas.microsoft.com/office/powerpoint/2010/main" val="1851241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F15DEB-BBB4-370E-9E76-F93CA477AA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1361E4-AE88-B835-6891-5D12E7B1CB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F128E4-841C-E859-3E63-509B64B3792D}"/>
              </a:ext>
            </a:extLst>
          </p:cNvPr>
          <p:cNvSpPr>
            <a:spLocks noGrp="1"/>
          </p:cNvSpPr>
          <p:nvPr>
            <p:ph type="body" idx="1"/>
          </p:nvPr>
        </p:nvSpPr>
        <p:spPr/>
        <p:txBody>
          <a:bodyPr/>
          <a:lstStyle/>
          <a:p>
            <a:r>
              <a:rPr lang="en-US" dirty="0"/>
              <a:t>Note what voices and how they were surveyed </a:t>
            </a:r>
          </a:p>
        </p:txBody>
      </p:sp>
      <p:sp>
        <p:nvSpPr>
          <p:cNvPr id="4" name="Slide Number Placeholder 3">
            <a:extLst>
              <a:ext uri="{FF2B5EF4-FFF2-40B4-BE49-F238E27FC236}">
                <a16:creationId xmlns:a16="http://schemas.microsoft.com/office/drawing/2014/main" id="{09A980F7-EE7B-29B4-5F92-B047B34EBBB0}"/>
              </a:ext>
            </a:extLst>
          </p:cNvPr>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14</a:t>
            </a:fld>
            <a:endParaRPr lang="en-US" sz="1200">
              <a:solidFill>
                <a:schemeClr val="dk1"/>
              </a:solidFill>
            </a:endParaRPr>
          </a:p>
        </p:txBody>
      </p:sp>
    </p:spTree>
    <p:extLst>
      <p:ext uri="{BB962C8B-B14F-4D97-AF65-F5344CB8AC3E}">
        <p14:creationId xmlns:p14="http://schemas.microsoft.com/office/powerpoint/2010/main" val="3686919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a:t>
            </a:r>
            <a:r>
              <a:rPr lang="en-US" sz="1200" b="0" i="0" u="none" strike="noStrike" dirty="0">
                <a:solidFill>
                  <a:schemeClr val="dk1"/>
                </a:solidFill>
                <a:latin typeface="Arial"/>
                <a:ea typeface="Arial"/>
                <a:cs typeface="Arial"/>
                <a:sym typeface="Arial"/>
              </a:rPr>
              <a:t>While not an exhaustive list of localized groundwater management in the state, these examples demonstrate the important components of effective groundwater management that are considered to meet sustainability goals with effective measures.”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b="0" i="0" u="none" strike="noStrike" dirty="0">
                <a:solidFill>
                  <a:srgbClr val="000000"/>
                </a:solidFill>
                <a:effectLst/>
                <a:latin typeface="Calibri" panose="020F0502020204030204" pitchFamily="34" charset="0"/>
              </a:rPr>
              <a:t>under threat of a lawsuit -State Engineer began the water rights adjudication process.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b="0" i="0" u="none" strike="noStrike" dirty="0">
                <a:solidFill>
                  <a:srgbClr val="000000"/>
                </a:solidFill>
                <a:effectLst/>
                <a:latin typeface="Calibri" panose="020F0502020204030204" pitchFamily="34" charset="0"/>
              </a:rPr>
              <a:t>Ten years later, and a reduction of 12,000 acres of irrigated agriculture, the court issued its final partial decree and ordered the PVACD to install and maintain a meter at every point of diversion (well) that had a water right. The decree also ordered PVACD to pay the expenses of the water master who would be responsible for the accounting of water.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b="0" i="0" u="none" strike="noStrike" dirty="0">
                <a:solidFill>
                  <a:srgbClr val="000000"/>
                </a:solidFill>
                <a:effectLst/>
                <a:latin typeface="Calibri" panose="020F0502020204030204" pitchFamily="34" charset="0"/>
              </a:rPr>
              <a:t> A key component of the water conservation program included removing lands from agricultural production from Roswell to Carlsbad.</a:t>
            </a:r>
            <a:br>
              <a:rPr lang="en-US" dirty="0"/>
            </a:br>
            <a:endParaRPr dirty="0"/>
          </a:p>
        </p:txBody>
      </p:sp>
      <p:sp>
        <p:nvSpPr>
          <p:cNvPr id="210" name="Google Shape;210;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9:notes"/>
          <p:cNvSpPr>
            <a:spLocks noGrp="1" noRot="1" noChangeAspect="1"/>
          </p:cNvSpPr>
          <p:nvPr>
            <p:ph type="sldImg" idx="2"/>
          </p:nvPr>
        </p:nvSpPr>
        <p:spPr>
          <a:xfrm>
            <a:off x="657225" y="1123950"/>
            <a:ext cx="5391150" cy="30337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9:notes"/>
          <p:cNvSpPr txBox="1">
            <a:spLocks noGrp="1"/>
          </p:cNvSpPr>
          <p:nvPr>
            <p:ph type="body" idx="1"/>
          </p:nvPr>
        </p:nvSpPr>
        <p:spPr>
          <a:xfrm>
            <a:off x="670560" y="4327207"/>
            <a:ext cx="5364480" cy="3540443"/>
          </a:xfrm>
          <a:prstGeom prst="rect">
            <a:avLst/>
          </a:prstGeom>
          <a:noFill/>
          <a:ln>
            <a:noFill/>
          </a:ln>
        </p:spPr>
        <p:txBody>
          <a:bodyPr spcFirstLastPara="1" wrap="square" lIns="89677" tIns="44826" rIns="89677" bIns="44826" anchor="t" anchorCtr="0">
            <a:noAutofit/>
          </a:bodyPr>
          <a:lstStyle/>
          <a:p>
            <a:pPr>
              <a:buFont typeface="Arial" panose="020B0604020202020204" pitchFamily="34" charset="0"/>
              <a:buChar char="•"/>
            </a:pPr>
            <a:r>
              <a:rPr lang="en-US">
                <a:solidFill>
                  <a:srgbClr val="002060"/>
                </a:solidFill>
              </a:rPr>
              <a:t>Treat Aquifers as Critical Infrastructure</a:t>
            </a:r>
          </a:p>
          <a:p>
            <a:pPr lvl="1">
              <a:buFont typeface="Arial" panose="020B0604020202020204" pitchFamily="34" charset="0"/>
              <a:buChar char="•"/>
            </a:pPr>
            <a:r>
              <a:rPr lang="en-US">
                <a:solidFill>
                  <a:srgbClr val="002060"/>
                </a:solidFill>
              </a:rPr>
              <a:t>We have to invest in these aquifers – </a:t>
            </a:r>
          </a:p>
          <a:p>
            <a:pPr lvl="2">
              <a:buFont typeface="Arial" panose="020B0604020202020204" pitchFamily="34" charset="0"/>
              <a:buChar char="•"/>
            </a:pPr>
            <a:r>
              <a:rPr lang="en-US">
                <a:solidFill>
                  <a:srgbClr val="002060"/>
                </a:solidFill>
              </a:rPr>
              <a:t>understand them, </a:t>
            </a:r>
          </a:p>
          <a:p>
            <a:pPr lvl="2">
              <a:buFont typeface="Arial" panose="020B0604020202020204" pitchFamily="34" charset="0"/>
              <a:buChar char="•"/>
            </a:pPr>
            <a:r>
              <a:rPr lang="en-US">
                <a:solidFill>
                  <a:srgbClr val="002060"/>
                </a:solidFill>
              </a:rPr>
              <a:t>Maintain them</a:t>
            </a:r>
          </a:p>
          <a:p>
            <a:pPr lvl="2">
              <a:buFont typeface="Arial" panose="020B0604020202020204" pitchFamily="34" charset="0"/>
              <a:buChar char="•"/>
            </a:pPr>
            <a:r>
              <a:rPr lang="en-US">
                <a:solidFill>
                  <a:srgbClr val="002060"/>
                </a:solidFill>
              </a:rPr>
              <a:t>Protect them - from contamination – from over use</a:t>
            </a:r>
          </a:p>
          <a:p>
            <a:pPr>
              <a:buFont typeface="Arial" panose="020B0604020202020204" pitchFamily="34" charset="0"/>
              <a:buChar char="•"/>
            </a:pPr>
            <a:r>
              <a:rPr lang="en-US">
                <a:solidFill>
                  <a:srgbClr val="002060"/>
                </a:solidFill>
              </a:rPr>
              <a:t>Accelerate Aquifer Mapping, Monitoring, and Characterization</a:t>
            </a:r>
          </a:p>
          <a:p>
            <a:pPr>
              <a:buFont typeface="Arial" panose="020B0604020202020204" pitchFamily="34" charset="0"/>
              <a:buChar char="•"/>
            </a:pPr>
            <a:r>
              <a:rPr lang="en-US">
                <a:solidFill>
                  <a:srgbClr val="002060"/>
                </a:solidFill>
              </a:rPr>
              <a:t>Expand Statewide Groundwater Metering</a:t>
            </a:r>
          </a:p>
          <a:p>
            <a:pPr marL="896919" lvl="1" indent="-224230" defTabSz="896919">
              <a:buFont typeface="Arial" panose="020B0604020202020204" pitchFamily="34" charset="0"/>
              <a:buChar char="•"/>
              <a:defRPr/>
            </a:pPr>
            <a:r>
              <a:rPr lang="en-US">
                <a:solidFill>
                  <a:srgbClr val="002060"/>
                </a:solidFill>
                <a:latin typeface="Calibri" panose="020F0502020204030204" pitchFamily="34" charset="0"/>
                <a:cs typeface="Calibri" panose="020F0502020204030204" pitchFamily="34" charset="0"/>
              </a:rPr>
              <a:t>The PVACD framework serves as a potential model for local scale management, where water users developed strategies to reduce depletions. </a:t>
            </a:r>
          </a:p>
          <a:p>
            <a:pPr marL="896919" lvl="1" indent="-224230" defTabSz="896919">
              <a:buFont typeface="Arial" panose="020B0604020202020204" pitchFamily="34" charset="0"/>
              <a:buChar char="•"/>
              <a:defRPr/>
            </a:pPr>
            <a:r>
              <a:rPr lang="en-US">
                <a:solidFill>
                  <a:srgbClr val="002060"/>
                </a:solidFill>
                <a:latin typeface="Calibri" panose="020F0502020204030204" pitchFamily="34" charset="0"/>
                <a:cs typeface="Calibri" panose="020F0502020204030204" pitchFamily="34" charset="0"/>
              </a:rPr>
              <a:t>Metering provides needed metrics to avoid priority calls, curtailment, day-zero water crises and is critical information for developing place-based local strategies to lower net depletions. </a:t>
            </a:r>
          </a:p>
          <a:p>
            <a:pPr marL="896919" lvl="1" indent="-224230" defTabSz="896919">
              <a:buFont typeface="Arial" panose="020B0604020202020204" pitchFamily="34" charset="0"/>
              <a:buChar char="•"/>
              <a:defRPr/>
            </a:pPr>
            <a:r>
              <a:rPr lang="en-US">
                <a:solidFill>
                  <a:srgbClr val="002060"/>
                </a:solidFill>
                <a:latin typeface="Calibri" panose="020F0502020204030204" pitchFamily="34" charset="0"/>
                <a:cs typeface="Calibri" panose="020F0502020204030204" pitchFamily="34" charset="0"/>
              </a:rPr>
              <a:t>The New Mexico Office of the State Engineer has the authority to issue metering requirements and will need support for capacity building (staff and equipment) for groundwater management.</a:t>
            </a:r>
            <a:endParaRPr lang="en-US">
              <a:solidFill>
                <a:srgbClr val="002060"/>
              </a:solidFill>
            </a:endParaRPr>
          </a:p>
          <a:p>
            <a:pPr>
              <a:buFont typeface="Arial" panose="020B0604020202020204" pitchFamily="34" charset="0"/>
              <a:buChar char="•"/>
            </a:pPr>
            <a:r>
              <a:rPr lang="en-US">
                <a:solidFill>
                  <a:srgbClr val="002060"/>
                </a:solidFill>
              </a:rPr>
              <a:t>Develop a Statewide Groundwater Management Framework to Guide Local Management</a:t>
            </a:r>
          </a:p>
          <a:p>
            <a:pPr>
              <a:buFont typeface="Arial" panose="020B0604020202020204" pitchFamily="34" charset="0"/>
              <a:buChar char="•"/>
            </a:pPr>
            <a:r>
              <a:rPr lang="en-US">
                <a:solidFill>
                  <a:srgbClr val="002060"/>
                </a:solidFill>
              </a:rPr>
              <a:t>Enable Meaningful Engagement with Tribes, Pueblos, and Nations in Groundwater Policy and Management</a:t>
            </a:r>
          </a:p>
          <a:p>
            <a:pPr>
              <a:buFont typeface="Arial" panose="020B0604020202020204" pitchFamily="34" charset="0"/>
              <a:buChar char="•"/>
            </a:pPr>
            <a:r>
              <a:rPr lang="en-US">
                <a:solidFill>
                  <a:srgbClr val="002060"/>
                </a:solidFill>
              </a:rPr>
              <a:t>Support Community-Driven Groundwater Planning and Conservation with Robust Data and Tools</a:t>
            </a:r>
          </a:p>
        </p:txBody>
      </p:sp>
      <p:sp>
        <p:nvSpPr>
          <p:cNvPr id="218" name="Google Shape;218;p9:notes"/>
          <p:cNvSpPr txBox="1">
            <a:spLocks noGrp="1"/>
          </p:cNvSpPr>
          <p:nvPr>
            <p:ph type="sldNum" idx="12"/>
          </p:nvPr>
        </p:nvSpPr>
        <p:spPr>
          <a:xfrm>
            <a:off x="3798288" y="8540460"/>
            <a:ext cx="2905760" cy="451140"/>
          </a:xfrm>
          <a:prstGeom prst="rect">
            <a:avLst/>
          </a:prstGeom>
          <a:noFill/>
          <a:ln>
            <a:noFill/>
          </a:ln>
        </p:spPr>
        <p:txBody>
          <a:bodyPr spcFirstLastPara="1" wrap="square" lIns="89677" tIns="44826" rIns="89677" bIns="44826" anchor="b" anchorCtr="0">
            <a:noAutofit/>
          </a:bodyPr>
          <a:lstStyle/>
          <a:p>
            <a:pPr algn="r">
              <a:buSzPts val="1400"/>
            </a:pPr>
            <a:fld id="{00000000-1234-1234-1234-123412341234}" type="slidenum">
              <a:rPr lang="en-US"/>
              <a:pPr algn="r">
                <a:buSzPts val="1400"/>
              </a:pPr>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a:extLst>
            <a:ext uri="{FF2B5EF4-FFF2-40B4-BE49-F238E27FC236}">
              <a16:creationId xmlns:a16="http://schemas.microsoft.com/office/drawing/2014/main" id="{350315D4-D72F-15FC-23DA-E912932F3A2B}"/>
            </a:ext>
          </a:extLst>
        </p:cNvPr>
        <p:cNvGrpSpPr/>
        <p:nvPr/>
      </p:nvGrpSpPr>
      <p:grpSpPr>
        <a:xfrm>
          <a:off x="0" y="0"/>
          <a:ext cx="0" cy="0"/>
          <a:chOff x="0" y="0"/>
          <a:chExt cx="0" cy="0"/>
        </a:xfrm>
      </p:grpSpPr>
      <p:sp>
        <p:nvSpPr>
          <p:cNvPr id="216" name="Google Shape;216;p9:notes">
            <a:extLst>
              <a:ext uri="{FF2B5EF4-FFF2-40B4-BE49-F238E27FC236}">
                <a16:creationId xmlns:a16="http://schemas.microsoft.com/office/drawing/2014/main" id="{CBD973C7-0A6A-92FC-FA37-8141FED61E1A}"/>
              </a:ext>
            </a:extLst>
          </p:cNvPr>
          <p:cNvSpPr>
            <a:spLocks noGrp="1" noRot="1" noChangeAspect="1"/>
          </p:cNvSpPr>
          <p:nvPr>
            <p:ph type="sldImg" idx="2"/>
          </p:nvPr>
        </p:nvSpPr>
        <p:spPr>
          <a:xfrm>
            <a:off x="657225" y="1123950"/>
            <a:ext cx="5391150" cy="30337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9:notes">
            <a:extLst>
              <a:ext uri="{FF2B5EF4-FFF2-40B4-BE49-F238E27FC236}">
                <a16:creationId xmlns:a16="http://schemas.microsoft.com/office/drawing/2014/main" id="{0FECACED-37C9-648C-97F3-A858CFE01D08}"/>
              </a:ext>
            </a:extLst>
          </p:cNvPr>
          <p:cNvSpPr txBox="1">
            <a:spLocks noGrp="1"/>
          </p:cNvSpPr>
          <p:nvPr>
            <p:ph type="body" idx="1"/>
          </p:nvPr>
        </p:nvSpPr>
        <p:spPr>
          <a:xfrm>
            <a:off x="670560" y="4327207"/>
            <a:ext cx="5364480" cy="3540443"/>
          </a:xfrm>
          <a:prstGeom prst="rect">
            <a:avLst/>
          </a:prstGeom>
          <a:noFill/>
          <a:ln>
            <a:noFill/>
          </a:ln>
        </p:spPr>
        <p:txBody>
          <a:bodyPr spcFirstLastPara="1" wrap="square" lIns="89677" tIns="44826" rIns="89677" bIns="44826" anchor="t" anchorCtr="0">
            <a:noAutofit/>
          </a:bodyPr>
          <a:lstStyle/>
          <a:p>
            <a:pPr marL="0" indent="0">
              <a:buClr>
                <a:schemeClr val="dk1"/>
              </a:buClr>
              <a:buSzPts val="1200"/>
            </a:pPr>
            <a:endParaRPr lang="en-US"/>
          </a:p>
          <a:p>
            <a:pPr>
              <a:buFont typeface="Arial" panose="020B0604020202020204" pitchFamily="34" charset="0"/>
              <a:buChar char="•"/>
            </a:pPr>
            <a:r>
              <a:rPr lang="en-US">
                <a:solidFill>
                  <a:srgbClr val="002060"/>
                </a:solidFill>
              </a:rPr>
              <a:t>Ensure that Groundwater is Fully Understood and Addressed in Regional Water Planning </a:t>
            </a:r>
            <a:r>
              <a:rPr lang="en-US" b="1">
                <a:solidFill>
                  <a:srgbClr val="002060"/>
                </a:solidFill>
              </a:rPr>
              <a:t>and other Community-Based Conservation Initiatives</a:t>
            </a:r>
          </a:p>
          <a:p>
            <a:pPr>
              <a:buFont typeface="Arial" panose="020B0604020202020204" pitchFamily="34" charset="0"/>
              <a:buChar char="•"/>
            </a:pPr>
            <a:r>
              <a:rPr lang="en-US">
                <a:solidFill>
                  <a:srgbClr val="002060"/>
                </a:solidFill>
              </a:rPr>
              <a:t>Transparent Community Engagement and Education to Address Groundwater Concerns</a:t>
            </a:r>
          </a:p>
          <a:p>
            <a:pPr>
              <a:buFont typeface="Arial" panose="020B0604020202020204" pitchFamily="34" charset="0"/>
              <a:buChar char="•"/>
            </a:pPr>
            <a:r>
              <a:rPr lang="en-US">
                <a:solidFill>
                  <a:srgbClr val="002060"/>
                </a:solidFill>
              </a:rPr>
              <a:t>Expand Use of Evapotranspiration (ET) Data</a:t>
            </a:r>
          </a:p>
          <a:p>
            <a:pPr>
              <a:buFont typeface="Arial" panose="020B0604020202020204" pitchFamily="34" charset="0"/>
              <a:buChar char="•"/>
            </a:pPr>
            <a:r>
              <a:rPr lang="en-US">
                <a:solidFill>
                  <a:srgbClr val="002060"/>
                </a:solidFill>
              </a:rPr>
              <a:t>Control/Limit New Groundwater Permits and Pumping</a:t>
            </a:r>
          </a:p>
          <a:p>
            <a:pPr>
              <a:buFont typeface="Arial" panose="020B0604020202020204" pitchFamily="34" charset="0"/>
              <a:buChar char="•"/>
            </a:pPr>
            <a:r>
              <a:rPr lang="en-US">
                <a:solidFill>
                  <a:srgbClr val="002060"/>
                </a:solidFill>
              </a:rPr>
              <a:t>Provide Guidance for Conjunctive Management</a:t>
            </a:r>
          </a:p>
          <a:p>
            <a:pPr>
              <a:buFont typeface="Arial" panose="020B0604020202020204" pitchFamily="34" charset="0"/>
              <a:buChar char="•"/>
            </a:pPr>
            <a:r>
              <a:rPr lang="en-US">
                <a:solidFill>
                  <a:srgbClr val="002060"/>
                </a:solidFill>
              </a:rPr>
              <a:t>Support and Expand Water Quality Monitoring</a:t>
            </a:r>
            <a:endParaRPr lang="en-US">
              <a:solidFill>
                <a:srgbClr val="002060"/>
              </a:solidFill>
              <a:cs typeface="Arial"/>
            </a:endParaRPr>
          </a:p>
          <a:p>
            <a:pPr marL="0" indent="0">
              <a:buClr>
                <a:schemeClr val="dk1"/>
              </a:buClr>
              <a:buSzPts val="1200"/>
            </a:pPr>
            <a:endParaRPr/>
          </a:p>
        </p:txBody>
      </p:sp>
      <p:sp>
        <p:nvSpPr>
          <p:cNvPr id="218" name="Google Shape;218;p9:notes">
            <a:extLst>
              <a:ext uri="{FF2B5EF4-FFF2-40B4-BE49-F238E27FC236}">
                <a16:creationId xmlns:a16="http://schemas.microsoft.com/office/drawing/2014/main" id="{7949B9EF-0E20-3380-EE3B-06A05F9FA2B9}"/>
              </a:ext>
            </a:extLst>
          </p:cNvPr>
          <p:cNvSpPr txBox="1">
            <a:spLocks noGrp="1"/>
          </p:cNvSpPr>
          <p:nvPr>
            <p:ph type="sldNum" idx="12"/>
          </p:nvPr>
        </p:nvSpPr>
        <p:spPr>
          <a:xfrm>
            <a:off x="3798288" y="8540460"/>
            <a:ext cx="2905760" cy="451140"/>
          </a:xfrm>
          <a:prstGeom prst="rect">
            <a:avLst/>
          </a:prstGeom>
          <a:noFill/>
          <a:ln>
            <a:noFill/>
          </a:ln>
        </p:spPr>
        <p:txBody>
          <a:bodyPr spcFirstLastPara="1" wrap="square" lIns="89677" tIns="44826" rIns="89677" bIns="44826" anchor="b" anchorCtr="0">
            <a:noAutofit/>
          </a:bodyPr>
          <a:lstStyle/>
          <a:p>
            <a:pPr algn="r">
              <a:buSzPts val="1400"/>
            </a:pPr>
            <a:fld id="{00000000-1234-1234-1234-123412341234}" type="slidenum">
              <a:rPr lang="en-US"/>
              <a:pPr algn="r">
                <a:buSzPts val="1400"/>
              </a:pPr>
              <a:t>17</a:t>
            </a:fld>
            <a:endParaRPr/>
          </a:p>
        </p:txBody>
      </p:sp>
    </p:spTree>
    <p:extLst>
      <p:ext uri="{BB962C8B-B14F-4D97-AF65-F5344CB8AC3E}">
        <p14:creationId xmlns:p14="http://schemas.microsoft.com/office/powerpoint/2010/main" val="41591722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0:notes"/>
          <p:cNvSpPr>
            <a:spLocks noGrp="1" noRot="1" noChangeAspect="1"/>
          </p:cNvSpPr>
          <p:nvPr>
            <p:ph type="sldImg" idx="2"/>
          </p:nvPr>
        </p:nvSpPr>
        <p:spPr>
          <a:xfrm>
            <a:off x="657225" y="1123950"/>
            <a:ext cx="5391150" cy="30337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10:notes"/>
          <p:cNvSpPr txBox="1">
            <a:spLocks noGrp="1"/>
          </p:cNvSpPr>
          <p:nvPr>
            <p:ph type="body" idx="1"/>
          </p:nvPr>
        </p:nvSpPr>
        <p:spPr>
          <a:xfrm>
            <a:off x="670560" y="4327207"/>
            <a:ext cx="5364480" cy="3540443"/>
          </a:xfrm>
          <a:prstGeom prst="rect">
            <a:avLst/>
          </a:prstGeom>
          <a:noFill/>
          <a:ln>
            <a:noFill/>
          </a:ln>
        </p:spPr>
        <p:txBody>
          <a:bodyPr spcFirstLastPara="1" wrap="square" lIns="89677" tIns="44826" rIns="89677" bIns="44826" anchor="t" anchorCtr="0">
            <a:noAutofit/>
          </a:bodyPr>
          <a:lstStyle/>
          <a:p>
            <a:r>
              <a:rPr lang="en-US" sz="3500"/>
              <a:t>Prepare for climate change and long-term water security without over depleting groundwater resources.</a:t>
            </a:r>
          </a:p>
          <a:p>
            <a:r>
              <a:rPr lang="en-US" sz="3500"/>
              <a:t>Fund/Support the Aquifer Mapping Program at NMBGMR to provide much needed groundwater data.</a:t>
            </a:r>
          </a:p>
          <a:p>
            <a:r>
              <a:rPr lang="en-US" sz="3500"/>
              <a:t>Treat aquifers as critical infrastructure</a:t>
            </a:r>
          </a:p>
          <a:p>
            <a:r>
              <a:rPr lang="en-US" sz="3500"/>
              <a:t>Accelerate aquifer mapping and monitoring</a:t>
            </a:r>
          </a:p>
          <a:p>
            <a:r>
              <a:rPr lang="en-US" sz="3500"/>
              <a:t>Accelerate groundwater metering</a:t>
            </a:r>
          </a:p>
          <a:p>
            <a:r>
              <a:rPr lang="en-US" sz="3500"/>
              <a:t>Promote &amp; support Tribal &amp; Pueblo outreach for leadership in groundwater management strategies</a:t>
            </a:r>
          </a:p>
          <a:p>
            <a:r>
              <a:rPr lang="en-US" sz="3500"/>
              <a:t>Expand use of evapotranspiration (ET) data</a:t>
            </a:r>
          </a:p>
          <a:p>
            <a:r>
              <a:rPr lang="en-US" sz="3500"/>
              <a:t>Develop statewide framework to guide local groundwater management</a:t>
            </a:r>
          </a:p>
          <a:p>
            <a:r>
              <a:rPr lang="en-US" sz="3500"/>
              <a:t>Modernize Local Groundwater Governance to help local communities effectively manage groundwater for longevity.</a:t>
            </a:r>
          </a:p>
        </p:txBody>
      </p:sp>
      <p:sp>
        <p:nvSpPr>
          <p:cNvPr id="226" name="Google Shape;226;p10:notes"/>
          <p:cNvSpPr txBox="1">
            <a:spLocks noGrp="1"/>
          </p:cNvSpPr>
          <p:nvPr>
            <p:ph type="sldNum" idx="12"/>
          </p:nvPr>
        </p:nvSpPr>
        <p:spPr>
          <a:xfrm>
            <a:off x="3798288" y="8540460"/>
            <a:ext cx="2905760" cy="451140"/>
          </a:xfrm>
          <a:prstGeom prst="rect">
            <a:avLst/>
          </a:prstGeom>
          <a:noFill/>
          <a:ln>
            <a:noFill/>
          </a:ln>
        </p:spPr>
        <p:txBody>
          <a:bodyPr spcFirstLastPara="1" wrap="square" lIns="89677" tIns="44826" rIns="89677" bIns="44826" anchor="b" anchorCtr="0">
            <a:noAutofit/>
          </a:bodyPr>
          <a:lstStyle/>
          <a:p>
            <a:pPr algn="r">
              <a:buSzPts val="1400"/>
            </a:pPr>
            <a:fld id="{00000000-1234-1234-1234-123412341234}" type="slidenum">
              <a:rPr lang="en-US"/>
              <a:pPr algn="r">
                <a:buSzPts val="140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5C7F6-A8DA-5F60-06B3-F7ADDF1D8C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1D3D52-58D3-1CB9-C20B-0A7A5EF4FB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48F003-B3C7-B679-C35B-3032ACBE68F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2BDEAD7-41E0-976B-BF97-1ECD32D0FD1C}"/>
              </a:ext>
            </a:extLst>
          </p:cNvPr>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19</a:t>
            </a:fld>
            <a:endParaRPr lang="en-US" sz="1200">
              <a:solidFill>
                <a:schemeClr val="dk1"/>
              </a:solidFill>
            </a:endParaRPr>
          </a:p>
        </p:txBody>
      </p:sp>
    </p:spTree>
    <p:extLst>
      <p:ext uri="{BB962C8B-B14F-4D97-AF65-F5344CB8AC3E}">
        <p14:creationId xmlns:p14="http://schemas.microsoft.com/office/powerpoint/2010/main" val="3466448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D10B3-D3F4-721A-533F-3E0C4FD882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372EAF-2226-8FFF-AC9D-8BE5154441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62688B-BBAE-6E78-8758-08700641C6F1}"/>
              </a:ext>
            </a:extLst>
          </p:cNvPr>
          <p:cNvSpPr>
            <a:spLocks noGrp="1"/>
          </p:cNvSpPr>
          <p:nvPr>
            <p:ph type="body" idx="1"/>
          </p:nvPr>
        </p:nvSpPr>
        <p:spPr/>
        <p:txBody>
          <a:bodyPr/>
          <a:lstStyle/>
          <a:p>
            <a:r>
              <a:rPr lang="en-US" sz="1900" b="1" u="sng">
                <a:latin typeface="Calibri" panose="020F0502020204030204" pitchFamily="34" charset="0"/>
                <a:cs typeface="Calibri" panose="020F0502020204030204" pitchFamily="34" charset="0"/>
              </a:rPr>
              <a:t>Groundwater declines reaching crisis levels</a:t>
            </a:r>
          </a:p>
          <a:p>
            <a:pPr lvl="1"/>
            <a:r>
              <a:rPr lang="en-US">
                <a:latin typeface="Calibri" panose="020F0502020204030204" pitchFamily="34" charset="0"/>
                <a:cs typeface="Calibri" panose="020F0502020204030204" pitchFamily="34" charset="0"/>
              </a:rPr>
              <a:t>High Plains (Ogallala), Mimbres, Albuquerque, Estancia, etc. </a:t>
            </a:r>
          </a:p>
          <a:p>
            <a:pPr lvl="1"/>
            <a:r>
              <a:rPr lang="en-US">
                <a:latin typeface="Calibri" panose="020F0502020204030204" pitchFamily="34" charset="0"/>
                <a:cs typeface="Calibri" panose="020F0502020204030204" pitchFamily="34" charset="0"/>
              </a:rPr>
              <a:t>Threatening agriculture and rural communities</a:t>
            </a:r>
            <a:endParaRPr lang="en-US" sz="1900">
              <a:latin typeface="Calibri" panose="020F0502020204030204" pitchFamily="34" charset="0"/>
              <a:cs typeface="Calibri" panose="020F0502020204030204" pitchFamily="34" charset="0"/>
            </a:endParaRPr>
          </a:p>
          <a:p>
            <a:r>
              <a:rPr lang="en-US" sz="1900" b="1" u="sng">
                <a:latin typeface="Calibri" panose="020F0502020204030204" pitchFamily="34" charset="0"/>
                <a:cs typeface="Calibri" panose="020F0502020204030204" pitchFamily="34" charset="0"/>
              </a:rPr>
              <a:t>Significant gaps in groundwater knowledge</a:t>
            </a:r>
          </a:p>
          <a:p>
            <a:pPr lvl="1"/>
            <a:r>
              <a:rPr lang="en-US">
                <a:latin typeface="Calibri" panose="020F0502020204030204" pitchFamily="34" charset="0"/>
                <a:cs typeface="Calibri" panose="020F0502020204030204" pitchFamily="34" charset="0"/>
              </a:rPr>
              <a:t>Need for groundwater mapping, monitoring &amp; metering </a:t>
            </a:r>
          </a:p>
          <a:p>
            <a:r>
              <a:rPr lang="en-US" sz="1900" b="1" u="sng">
                <a:latin typeface="Calibri" panose="020F0502020204030204" pitchFamily="34" charset="0"/>
                <a:cs typeface="Calibri" panose="020F0502020204030204" pitchFamily="34" charset="0"/>
              </a:rPr>
              <a:t>Ongoing &amp; future challenges</a:t>
            </a:r>
          </a:p>
          <a:p>
            <a:pPr lvl="1"/>
            <a:r>
              <a:rPr lang="en-US">
                <a:latin typeface="Calibri" panose="020F0502020204030204" pitchFamily="34" charset="0"/>
                <a:cs typeface="Calibri" panose="020F0502020204030204" pitchFamily="34" charset="0"/>
              </a:rPr>
              <a:t>Climate change, drought, PFAS, etc.</a:t>
            </a:r>
          </a:p>
          <a:p>
            <a:r>
              <a:rPr lang="en-US" sz="1900" b="1" u="sng">
                <a:latin typeface="Calibri" panose="020F0502020204030204" pitchFamily="34" charset="0"/>
                <a:cs typeface="Calibri" panose="020F0502020204030204" pitchFamily="34" charset="0"/>
              </a:rPr>
              <a:t>Basin Specific, Locally-driven Groundwater Management needed now</a:t>
            </a:r>
          </a:p>
          <a:p>
            <a:pPr lvl="1"/>
            <a:r>
              <a:rPr lang="en-US">
                <a:latin typeface="Calibri" panose="020F0502020204030204" pitchFamily="34" charset="0"/>
                <a:cs typeface="Calibri" panose="020F0502020204030204" pitchFamily="34" charset="0"/>
              </a:rPr>
              <a:t>Need proactive groundwater management for aquifer longevity </a:t>
            </a:r>
          </a:p>
          <a:p>
            <a:pPr lvl="1"/>
            <a:r>
              <a:rPr lang="en-US">
                <a:latin typeface="Calibri" panose="020F0502020204030204" pitchFamily="34" charset="0"/>
                <a:cs typeface="Calibri" panose="020F0502020204030204" pitchFamily="34" charset="0"/>
              </a:rPr>
              <a:t>Lessons learned from other states &amp; tools/approaches for New Mexico</a:t>
            </a:r>
          </a:p>
          <a:p>
            <a:endParaRPr lang="en-US"/>
          </a:p>
        </p:txBody>
      </p:sp>
      <p:sp>
        <p:nvSpPr>
          <p:cNvPr id="4" name="Slide Number Placeholder 3">
            <a:extLst>
              <a:ext uri="{FF2B5EF4-FFF2-40B4-BE49-F238E27FC236}">
                <a16:creationId xmlns:a16="http://schemas.microsoft.com/office/drawing/2014/main" id="{2AFFF830-3B02-7D55-0875-E8F976A3EF49}"/>
              </a:ext>
            </a:extLst>
          </p:cNvPr>
          <p:cNvSpPr>
            <a:spLocks noGrp="1"/>
          </p:cNvSpPr>
          <p:nvPr>
            <p:ph type="sldNum" idx="12"/>
          </p:nvPr>
        </p:nvSpPr>
        <p:spPr/>
        <p:txBody>
          <a:bodyPr/>
          <a:lstStyle/>
          <a:p>
            <a:pPr algn="r">
              <a:buSzPts val="1200"/>
            </a:pPr>
            <a:fld id="{00000000-1234-1234-1234-123412341234}" type="slidenum">
              <a:rPr lang="en-US" sz="1300">
                <a:solidFill>
                  <a:schemeClr val="dk1"/>
                </a:solidFill>
              </a:rPr>
              <a:pPr algn="r">
                <a:buSzPts val="1200"/>
              </a:pPr>
              <a:t>2</a:t>
            </a:fld>
            <a:endParaRPr lang="en-US" sz="1300">
              <a:solidFill>
                <a:schemeClr val="dk1"/>
              </a:solidFill>
            </a:endParaRPr>
          </a:p>
        </p:txBody>
      </p:sp>
    </p:spTree>
    <p:extLst>
      <p:ext uri="{BB962C8B-B14F-4D97-AF65-F5344CB8AC3E}">
        <p14:creationId xmlns:p14="http://schemas.microsoft.com/office/powerpoint/2010/main" val="1343229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a:extLst>
            <a:ext uri="{FF2B5EF4-FFF2-40B4-BE49-F238E27FC236}">
              <a16:creationId xmlns:a16="http://schemas.microsoft.com/office/drawing/2014/main" id="{6A250CFE-FB8B-9046-64AB-C09353A1A37A}"/>
            </a:ext>
          </a:extLst>
        </p:cNvPr>
        <p:cNvGrpSpPr/>
        <p:nvPr/>
      </p:nvGrpSpPr>
      <p:grpSpPr>
        <a:xfrm>
          <a:off x="0" y="0"/>
          <a:ext cx="0" cy="0"/>
          <a:chOff x="0" y="0"/>
          <a:chExt cx="0" cy="0"/>
        </a:xfrm>
      </p:grpSpPr>
      <p:sp>
        <p:nvSpPr>
          <p:cNvPr id="181" name="Google Shape;181;p5:notes">
            <a:extLst>
              <a:ext uri="{FF2B5EF4-FFF2-40B4-BE49-F238E27FC236}">
                <a16:creationId xmlns:a16="http://schemas.microsoft.com/office/drawing/2014/main" id="{83B3E8FC-8ED3-071A-5F17-C188E2002DB7}"/>
              </a:ext>
            </a:extLst>
          </p:cNvPr>
          <p:cNvSpPr>
            <a:spLocks noGrp="1" noRot="1" noChangeAspect="1"/>
          </p:cNvSpPr>
          <p:nvPr>
            <p:ph type="sldImg" idx="2"/>
          </p:nvPr>
        </p:nvSpPr>
        <p:spPr>
          <a:xfrm>
            <a:off x="657225" y="1123950"/>
            <a:ext cx="5391150" cy="30337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5:notes">
            <a:extLst>
              <a:ext uri="{FF2B5EF4-FFF2-40B4-BE49-F238E27FC236}">
                <a16:creationId xmlns:a16="http://schemas.microsoft.com/office/drawing/2014/main" id="{87827250-52B3-A588-4A90-86C169165905}"/>
              </a:ext>
            </a:extLst>
          </p:cNvPr>
          <p:cNvSpPr txBox="1">
            <a:spLocks noGrp="1"/>
          </p:cNvSpPr>
          <p:nvPr>
            <p:ph type="body" idx="1"/>
          </p:nvPr>
        </p:nvSpPr>
        <p:spPr>
          <a:xfrm>
            <a:off x="670560" y="4327207"/>
            <a:ext cx="5364480" cy="3540443"/>
          </a:xfrm>
          <a:prstGeom prst="rect">
            <a:avLst/>
          </a:prstGeom>
          <a:noFill/>
          <a:ln>
            <a:noFill/>
          </a:ln>
        </p:spPr>
        <p:txBody>
          <a:bodyPr spcFirstLastPara="1" wrap="square" lIns="89677" tIns="44826" rIns="89677" bIns="44826" anchor="t" anchorCtr="0">
            <a:noAutofit/>
          </a:bodyPr>
          <a:lstStyle/>
          <a:p>
            <a:pPr marL="0" indent="0"/>
            <a:r>
              <a:rPr lang="en-US"/>
              <a:t>EDF helped convene the Groundwater Alliance beginning in 2023 to respond to the Water Policy and Infrastructure Task Force Report – and need for proactive GW Mgt. </a:t>
            </a:r>
          </a:p>
          <a:p>
            <a:pPr marL="0" indent="0"/>
            <a:r>
              <a:rPr lang="en-US"/>
              <a:t> </a:t>
            </a:r>
          </a:p>
          <a:p>
            <a:pPr marL="0" indent="0"/>
            <a:r>
              <a:rPr lang="en-US" b="0" i="0" u="none" strike="noStrike">
                <a:solidFill>
                  <a:srgbClr val="000000"/>
                </a:solidFill>
                <a:effectLst/>
                <a:latin typeface="Noto Sans" panose="020B0502040504020204" pitchFamily="34" charset="0"/>
              </a:rPr>
              <a:t>Many regions are observing declining water levels due to ongoing use of groundwater and slow recharge from drought conditions. Well drilling technology was nearly non-existent until the late 1940’s, but since that time roughly 2,000 wells have been drilled each year.</a:t>
            </a:r>
            <a:endParaRPr lang="en-US"/>
          </a:p>
        </p:txBody>
      </p:sp>
      <p:sp>
        <p:nvSpPr>
          <p:cNvPr id="183" name="Google Shape;183;p5:notes">
            <a:extLst>
              <a:ext uri="{FF2B5EF4-FFF2-40B4-BE49-F238E27FC236}">
                <a16:creationId xmlns:a16="http://schemas.microsoft.com/office/drawing/2014/main" id="{0F36CF19-4600-E6BF-DCFE-1ECDED48759C}"/>
              </a:ext>
            </a:extLst>
          </p:cNvPr>
          <p:cNvSpPr txBox="1">
            <a:spLocks noGrp="1"/>
          </p:cNvSpPr>
          <p:nvPr>
            <p:ph type="sldNum" idx="12"/>
          </p:nvPr>
        </p:nvSpPr>
        <p:spPr>
          <a:xfrm>
            <a:off x="3798288" y="8540460"/>
            <a:ext cx="2905760" cy="451140"/>
          </a:xfrm>
          <a:prstGeom prst="rect">
            <a:avLst/>
          </a:prstGeom>
          <a:noFill/>
          <a:ln>
            <a:noFill/>
          </a:ln>
        </p:spPr>
        <p:txBody>
          <a:bodyPr spcFirstLastPara="1" wrap="square" lIns="89677" tIns="44826" rIns="89677" bIns="44826" anchor="b" anchorCtr="0">
            <a:noAutofit/>
          </a:bodyPr>
          <a:lstStyle/>
          <a:p>
            <a:pPr algn="r">
              <a:buSzPts val="1400"/>
            </a:pPr>
            <a:fld id="{00000000-1234-1234-1234-123412341234}" type="slidenum">
              <a:rPr lang="en-US"/>
              <a:pPr algn="r">
                <a:buSzPts val="1400"/>
              </a:pPr>
              <a:t>3</a:t>
            </a:fld>
            <a:endParaRPr lang="en-US"/>
          </a:p>
        </p:txBody>
      </p:sp>
    </p:spTree>
    <p:extLst>
      <p:ext uri="{BB962C8B-B14F-4D97-AF65-F5344CB8AC3E}">
        <p14:creationId xmlns:p14="http://schemas.microsoft.com/office/powerpoint/2010/main" val="892053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a:extLst>
            <a:ext uri="{FF2B5EF4-FFF2-40B4-BE49-F238E27FC236}">
              <a16:creationId xmlns:a16="http://schemas.microsoft.com/office/drawing/2014/main" id="{8CD4EFAC-A47F-1C58-962B-C07631A94AF6}"/>
            </a:ext>
          </a:extLst>
        </p:cNvPr>
        <p:cNvGrpSpPr/>
        <p:nvPr/>
      </p:nvGrpSpPr>
      <p:grpSpPr>
        <a:xfrm>
          <a:off x="0" y="0"/>
          <a:ext cx="0" cy="0"/>
          <a:chOff x="0" y="0"/>
          <a:chExt cx="0" cy="0"/>
        </a:xfrm>
      </p:grpSpPr>
      <p:sp>
        <p:nvSpPr>
          <p:cNvPr id="181" name="Google Shape;181;p5:notes">
            <a:extLst>
              <a:ext uri="{FF2B5EF4-FFF2-40B4-BE49-F238E27FC236}">
                <a16:creationId xmlns:a16="http://schemas.microsoft.com/office/drawing/2014/main" id="{09839543-EB3F-4E39-52FE-8EAF355B903C}"/>
              </a:ext>
            </a:extLst>
          </p:cNvPr>
          <p:cNvSpPr>
            <a:spLocks noGrp="1" noRot="1" noChangeAspect="1"/>
          </p:cNvSpPr>
          <p:nvPr>
            <p:ph type="sldImg" idx="2"/>
          </p:nvPr>
        </p:nvSpPr>
        <p:spPr>
          <a:xfrm>
            <a:off x="657225" y="1123950"/>
            <a:ext cx="5391150" cy="30337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5:notes">
            <a:extLst>
              <a:ext uri="{FF2B5EF4-FFF2-40B4-BE49-F238E27FC236}">
                <a16:creationId xmlns:a16="http://schemas.microsoft.com/office/drawing/2014/main" id="{FDE81726-6977-7EB5-4D98-AD0C27C9DC7D}"/>
              </a:ext>
            </a:extLst>
          </p:cNvPr>
          <p:cNvSpPr txBox="1">
            <a:spLocks noGrp="1"/>
          </p:cNvSpPr>
          <p:nvPr>
            <p:ph type="body" idx="1"/>
          </p:nvPr>
        </p:nvSpPr>
        <p:spPr>
          <a:xfrm>
            <a:off x="670560" y="4327207"/>
            <a:ext cx="5364480" cy="3540443"/>
          </a:xfrm>
          <a:prstGeom prst="rect">
            <a:avLst/>
          </a:prstGeom>
          <a:noFill/>
          <a:ln>
            <a:noFill/>
          </a:ln>
        </p:spPr>
        <p:txBody>
          <a:bodyPr spcFirstLastPara="1" wrap="square" lIns="89677" tIns="44826" rIns="89677" bIns="44826" anchor="t" anchorCtr="0">
            <a:noAutofit/>
          </a:bodyPr>
          <a:lstStyle/>
          <a:p>
            <a:pPr marL="0" indent="0"/>
            <a:r>
              <a:rPr lang="en-US" dirty="0"/>
              <a:t>EDF helped convene the Groundwater Alliance beginning in 2023 to respond to the Water Policy and Infrastructure Task Force Report – and need for proactive GW Mgt. </a:t>
            </a:r>
          </a:p>
          <a:p>
            <a:pPr marL="0" indent="0"/>
            <a:r>
              <a:rPr lang="en-US" dirty="0"/>
              <a:t> </a:t>
            </a:r>
          </a:p>
          <a:p>
            <a:pPr marL="0" indent="0"/>
            <a:r>
              <a:rPr lang="en-US" b="0" i="0" u="none" strike="noStrike" dirty="0">
                <a:solidFill>
                  <a:srgbClr val="000000"/>
                </a:solidFill>
                <a:effectLst/>
                <a:latin typeface="Noto Sans" panose="020B0502040504020204" pitchFamily="34" charset="0"/>
              </a:rPr>
              <a:t>Many regions are observing declining water levels due to ongoing use of groundwater and slow recharge from drought conditions. Well drilling technology was nearly non-existent until the late 1940’s, but since that time roughly 2,000 wells have been drilled each year.</a:t>
            </a:r>
            <a:endParaRPr lang="en-US" dirty="0"/>
          </a:p>
        </p:txBody>
      </p:sp>
      <p:sp>
        <p:nvSpPr>
          <p:cNvPr id="183" name="Google Shape;183;p5:notes">
            <a:extLst>
              <a:ext uri="{FF2B5EF4-FFF2-40B4-BE49-F238E27FC236}">
                <a16:creationId xmlns:a16="http://schemas.microsoft.com/office/drawing/2014/main" id="{771E406E-D7F8-CB55-BF64-E94D43E4DD50}"/>
              </a:ext>
            </a:extLst>
          </p:cNvPr>
          <p:cNvSpPr txBox="1">
            <a:spLocks noGrp="1"/>
          </p:cNvSpPr>
          <p:nvPr>
            <p:ph type="sldNum" idx="12"/>
          </p:nvPr>
        </p:nvSpPr>
        <p:spPr>
          <a:xfrm>
            <a:off x="3798288" y="8540460"/>
            <a:ext cx="2905760" cy="451140"/>
          </a:xfrm>
          <a:prstGeom prst="rect">
            <a:avLst/>
          </a:prstGeom>
          <a:noFill/>
          <a:ln>
            <a:noFill/>
          </a:ln>
        </p:spPr>
        <p:txBody>
          <a:bodyPr spcFirstLastPara="1" wrap="square" lIns="89677" tIns="44826" rIns="89677" bIns="44826" anchor="b" anchorCtr="0">
            <a:noAutofit/>
          </a:bodyPr>
          <a:lstStyle/>
          <a:p>
            <a:pPr algn="r">
              <a:buSzPts val="1400"/>
            </a:pPr>
            <a:fld id="{00000000-1234-1234-1234-123412341234}" type="slidenum">
              <a:rPr lang="en-US"/>
              <a:pPr algn="r">
                <a:buSzPts val="1400"/>
              </a:pPr>
              <a:t>4</a:t>
            </a:fld>
            <a:endParaRPr lang="en-US"/>
          </a:p>
        </p:txBody>
      </p:sp>
    </p:spTree>
    <p:extLst>
      <p:ext uri="{BB962C8B-B14F-4D97-AF65-F5344CB8AC3E}">
        <p14:creationId xmlns:p14="http://schemas.microsoft.com/office/powerpoint/2010/main" val="751182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9873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6E73F-1691-63CF-CC6F-A248E0D68D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AA6951-1ED2-C556-6858-0F1960DCAA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C56050-A1D6-53B6-59BF-23408E31BF16}"/>
              </a:ext>
            </a:extLst>
          </p:cNvPr>
          <p:cNvSpPr>
            <a:spLocks noGrp="1"/>
          </p:cNvSpPr>
          <p:nvPr>
            <p:ph type="body" idx="1"/>
          </p:nvPr>
        </p:nvSpPr>
        <p:spPr/>
        <p:txBody>
          <a:bodyPr/>
          <a:lstStyle/>
          <a:p>
            <a:pPr algn="l" rtl="0"/>
            <a:r>
              <a:rPr lang="en-US" sz="1800" b="0" i="0" u="none" strike="noStrike">
                <a:solidFill>
                  <a:srgbClr val="000000"/>
                </a:solidFill>
                <a:effectLst/>
                <a:latin typeface="Calibri" panose="020F0502020204030204" pitchFamily="34" charset="0"/>
              </a:rPr>
              <a:t> This critically essential water source supplies New Mexico’s 19 Pueblos and 23 federally recognized tribes, 24 of 33 New Mexican counties, together comprising 78% of the state’s population. Importantly, 81% of New Mexicans are served by public systems that rely on ground water sources and over 170,000 New Mexicans depend on private wells for drinking water. Groundwater also supplies 50% of the water used for irrigated agriculture. Other key sectors reliant on groundwater across the state include commercial business, industrial and energy uses. </a:t>
            </a:r>
            <a:endParaRPr lang="en-US" b="0" i="0" u="none" strike="noStrike">
              <a:solidFill>
                <a:srgbClr val="000000"/>
              </a:solidFill>
              <a:effectLst/>
            </a:endParaRPr>
          </a:p>
          <a:p>
            <a:br>
              <a:rPr lang="en-US"/>
            </a:br>
            <a:br>
              <a:rPr lang="en-US"/>
            </a:br>
            <a:endParaRPr lang="en-US"/>
          </a:p>
        </p:txBody>
      </p:sp>
      <p:sp>
        <p:nvSpPr>
          <p:cNvPr id="4" name="Slide Number Placeholder 3">
            <a:extLst>
              <a:ext uri="{FF2B5EF4-FFF2-40B4-BE49-F238E27FC236}">
                <a16:creationId xmlns:a16="http://schemas.microsoft.com/office/drawing/2014/main" id="{59EE2BE4-0740-5C91-82EB-15720359827D}"/>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80574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u="sng">
                <a:latin typeface="Calibri" panose="020F0502020204030204" pitchFamily="34" charset="0"/>
                <a:cs typeface="Calibri" panose="020F0502020204030204" pitchFamily="34" charset="0"/>
              </a:rPr>
              <a:t>Groundwater declines reaching crisis levels</a:t>
            </a:r>
          </a:p>
          <a:p>
            <a:pPr lvl="1"/>
            <a:r>
              <a:rPr lang="en-US">
                <a:latin typeface="Calibri" panose="020F0502020204030204" pitchFamily="34" charset="0"/>
                <a:cs typeface="Calibri" panose="020F0502020204030204" pitchFamily="34" charset="0"/>
              </a:rPr>
              <a:t>High Plains (Ogallala), Mimbres, Albuquerque, Estancia, etc. </a:t>
            </a:r>
          </a:p>
          <a:p>
            <a:pPr lvl="1"/>
            <a:r>
              <a:rPr lang="en-US">
                <a:latin typeface="Calibri" panose="020F0502020204030204" pitchFamily="34" charset="0"/>
                <a:cs typeface="Calibri" panose="020F0502020204030204" pitchFamily="34" charset="0"/>
              </a:rPr>
              <a:t>Threatening agriculture and rural communities</a:t>
            </a:r>
            <a:endParaRPr lang="en-US" sz="1800">
              <a:latin typeface="Calibri" panose="020F0502020204030204" pitchFamily="34" charset="0"/>
              <a:cs typeface="Calibri" panose="020F0502020204030204" pitchFamily="34" charset="0"/>
            </a:endParaRPr>
          </a:p>
          <a:p>
            <a:r>
              <a:rPr lang="en-US" sz="1800" b="1" u="sng">
                <a:latin typeface="Calibri" panose="020F0502020204030204" pitchFamily="34" charset="0"/>
                <a:cs typeface="Calibri" panose="020F0502020204030204" pitchFamily="34" charset="0"/>
              </a:rPr>
              <a:t>Significant gaps in groundwater knowledge</a:t>
            </a:r>
          </a:p>
          <a:p>
            <a:pPr lvl="1"/>
            <a:r>
              <a:rPr lang="en-US">
                <a:latin typeface="Calibri" panose="020F0502020204030204" pitchFamily="34" charset="0"/>
                <a:cs typeface="Calibri" panose="020F0502020204030204" pitchFamily="34" charset="0"/>
              </a:rPr>
              <a:t>Need for groundwater mapping, monitoring &amp; metering </a:t>
            </a:r>
          </a:p>
          <a:p>
            <a:r>
              <a:rPr lang="en-US" sz="1800" b="1" u="sng">
                <a:latin typeface="Calibri" panose="020F0502020204030204" pitchFamily="34" charset="0"/>
                <a:cs typeface="Calibri" panose="020F0502020204030204" pitchFamily="34" charset="0"/>
              </a:rPr>
              <a:t>Ongoing &amp; future challenges</a:t>
            </a:r>
          </a:p>
          <a:p>
            <a:pPr lvl="1"/>
            <a:r>
              <a:rPr lang="en-US">
                <a:latin typeface="Calibri" panose="020F0502020204030204" pitchFamily="34" charset="0"/>
                <a:cs typeface="Calibri" panose="020F0502020204030204" pitchFamily="34" charset="0"/>
              </a:rPr>
              <a:t>Climate change, drought, PFAS, etc.</a:t>
            </a:r>
          </a:p>
          <a:p>
            <a:r>
              <a:rPr lang="en-US" sz="1800" b="1" u="sng">
                <a:latin typeface="Calibri" panose="020F0502020204030204" pitchFamily="34" charset="0"/>
                <a:cs typeface="Calibri" panose="020F0502020204030204" pitchFamily="34" charset="0"/>
              </a:rPr>
              <a:t>Basin Specific, Locally-driven Groundwater Management needed now</a:t>
            </a:r>
          </a:p>
          <a:p>
            <a:pPr lvl="1"/>
            <a:r>
              <a:rPr lang="en-US">
                <a:latin typeface="Calibri" panose="020F0502020204030204" pitchFamily="34" charset="0"/>
                <a:cs typeface="Calibri" panose="020F0502020204030204" pitchFamily="34" charset="0"/>
              </a:rPr>
              <a:t>Need proactive groundwater management for aquifer longevity </a:t>
            </a:r>
          </a:p>
          <a:p>
            <a:pPr lvl="1"/>
            <a:r>
              <a:rPr lang="en-US">
                <a:latin typeface="Calibri" panose="020F0502020204030204" pitchFamily="34" charset="0"/>
                <a:cs typeface="Calibri" panose="020F0502020204030204" pitchFamily="34" charset="0"/>
              </a:rPr>
              <a:t>Lessons learned from other states &amp; tools/approaches for New Mexico</a:t>
            </a:r>
          </a:p>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04734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70560" y="4327207"/>
            <a:ext cx="5364480" cy="3540443"/>
          </a:xfrm>
          <a:prstGeom prst="rect">
            <a:avLst/>
          </a:prstGeom>
          <a:noFill/>
          <a:ln>
            <a:noFill/>
          </a:ln>
        </p:spPr>
        <p:txBody>
          <a:bodyPr spcFirstLastPara="1" wrap="square" lIns="89677" tIns="44826" rIns="89677" bIns="44826" anchor="t" anchorCtr="0">
            <a:noAutofit/>
          </a:bodyPr>
          <a:lstStyle/>
          <a:p>
            <a:pPr marL="0" indent="0"/>
            <a:endParaRPr lang="en-US"/>
          </a:p>
        </p:txBody>
      </p:sp>
      <p:sp>
        <p:nvSpPr>
          <p:cNvPr id="117" name="Google Shape;117;p8:notes"/>
          <p:cNvSpPr>
            <a:spLocks noGrp="1" noRot="1" noChangeAspect="1"/>
          </p:cNvSpPr>
          <p:nvPr>
            <p:ph type="sldImg" idx="2"/>
          </p:nvPr>
        </p:nvSpPr>
        <p:spPr>
          <a:xfrm>
            <a:off x="657225" y="1123950"/>
            <a:ext cx="5391150" cy="30337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01EB3-C72E-1C8C-79DF-7D9837D462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F43E83-9D74-90A0-1D75-13AFEFD2B8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9C16D1-914D-BC9A-FA55-3D2A7B68CF44}"/>
              </a:ext>
            </a:extLst>
          </p:cNvPr>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i="1" kern="100" dirty="0">
                <a:solidFill>
                  <a:srgbClr val="002060"/>
                </a:solidFill>
                <a:latin typeface="Calibri" panose="020F0502020204030204" pitchFamily="34" charset="0"/>
                <a:ea typeface="Aptos" panose="020B0004020202020204" pitchFamily="34" charset="0"/>
                <a:cs typeface="Calibri" panose="020F0502020204030204" pitchFamily="34" charset="0"/>
              </a:rPr>
              <a:t>~Most of the state lacks monitoring wells that have consistent long periods of record.</a:t>
            </a:r>
          </a:p>
          <a:p>
            <a:r>
              <a:rPr lang="en-US" i="1" dirty="0">
                <a:solidFill>
                  <a:srgbClr val="002060"/>
                </a:solidFill>
                <a:latin typeface="Calibri" panose="020F0502020204030204" pitchFamily="34" charset="0"/>
                <a:cs typeface="Calibri" panose="020F0502020204030204" pitchFamily="34" charset="0"/>
              </a:rPr>
              <a:t>The New Mexico Bureau of Geology and Mineral Resources (NMGMR) conducts the state’s groundwater mapping and characterization studies. </a:t>
            </a:r>
          </a:p>
          <a:p>
            <a:endParaRPr lang="en-US" i="1" dirty="0">
              <a:solidFill>
                <a:srgbClr val="002060"/>
              </a:solidFill>
              <a:latin typeface="Calibri" panose="020F0502020204030204" pitchFamily="34" charset="0"/>
              <a:cs typeface="Calibri" panose="020F0502020204030204" pitchFamily="34" charset="0"/>
            </a:endParaRPr>
          </a:p>
          <a:p>
            <a:r>
              <a:rPr lang="en-US" i="1" dirty="0">
                <a:solidFill>
                  <a:srgbClr val="002060"/>
                </a:solidFill>
                <a:latin typeface="Calibri" panose="020F0502020204030204" pitchFamily="34" charset="0"/>
                <a:cs typeface="Calibri" panose="020F0502020204030204" pitchFamily="34" charset="0"/>
              </a:rPr>
              <a:t>These studies are extensive and cost a lot of money.</a:t>
            </a:r>
          </a:p>
          <a:p>
            <a:endParaRPr lang="en-US" i="1" dirty="0">
              <a:solidFill>
                <a:srgbClr val="002060"/>
              </a:solidFill>
              <a:latin typeface="Calibri" panose="020F0502020204030204" pitchFamily="34" charset="0"/>
              <a:cs typeface="Calibri" panose="020F0502020204030204" pitchFamily="34" charset="0"/>
            </a:endParaRPr>
          </a:p>
          <a:p>
            <a:r>
              <a:rPr lang="en-US" i="1" dirty="0">
                <a:solidFill>
                  <a:srgbClr val="002060"/>
                </a:solidFill>
                <a:latin typeface="Calibri" panose="020F0502020204030204" pitchFamily="34" charset="0"/>
                <a:cs typeface="Calibri" panose="020F0502020204030204" pitchFamily="34" charset="0"/>
              </a:rPr>
              <a:t>This funding would be a big step in the right direction for sustainable groundwater management in New Mexico.</a:t>
            </a:r>
            <a:endParaRPr lang="en-US" dirty="0"/>
          </a:p>
        </p:txBody>
      </p:sp>
      <p:sp>
        <p:nvSpPr>
          <p:cNvPr id="4" name="Slide Number Placeholder 3">
            <a:extLst>
              <a:ext uri="{FF2B5EF4-FFF2-40B4-BE49-F238E27FC236}">
                <a16:creationId xmlns:a16="http://schemas.microsoft.com/office/drawing/2014/main" id="{46670111-D896-4843-77B4-02590BC604BF}"/>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9</a:t>
            </a:fld>
            <a:endParaRPr kumimoji="0" lang="en-US" sz="12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9910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DF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9438" y="871539"/>
            <a:ext cx="8107362" cy="1102519"/>
          </a:xfrm>
          <a:prstGeom prst="rect">
            <a:avLst/>
          </a:prstGeom>
        </p:spPr>
        <p:txBody>
          <a:bodyPr lIns="0" tIns="0" rIns="0" bIns="0" anchor="b" anchorCtr="0"/>
          <a:lstStyle>
            <a:lvl1pPr algn="l" fontAlgn="b">
              <a:lnSpc>
                <a:spcPct val="95000"/>
              </a:lnSpc>
              <a:defRPr sz="3000" b="0" spc="0">
                <a:solidFill>
                  <a:schemeClr val="bg1"/>
                </a:solidFill>
                <a:latin typeface="Impact" panose="020B0806030902050204" pitchFamily="34" charset="0"/>
              </a:defRPr>
            </a:lvl1pPr>
          </a:lstStyle>
          <a:p>
            <a:r>
              <a:rPr lang="en-US"/>
              <a:t>EDF MASTER TITLE - OPTION 1</a:t>
            </a:r>
            <a:br>
              <a:rPr lang="en-US"/>
            </a:br>
            <a:r>
              <a:rPr lang="en-US"/>
              <a:t>CLICK TO EDIT </a:t>
            </a:r>
          </a:p>
        </p:txBody>
      </p:sp>
      <p:sp>
        <p:nvSpPr>
          <p:cNvPr id="3" name="Subtitle 2"/>
          <p:cNvSpPr>
            <a:spLocks noGrp="1"/>
          </p:cNvSpPr>
          <p:nvPr>
            <p:ph type="subTitle" idx="1"/>
          </p:nvPr>
        </p:nvSpPr>
        <p:spPr>
          <a:xfrm>
            <a:off x="579438" y="2102726"/>
            <a:ext cx="8107362" cy="640474"/>
          </a:xfrm>
          <a:prstGeom prst="rect">
            <a:avLst/>
          </a:prstGeom>
        </p:spPr>
        <p:txBody>
          <a:bodyPr lIns="0" tIns="0" rIns="0" bIns="0"/>
          <a:lstStyle>
            <a:lvl1pPr marL="0" indent="0" algn="l">
              <a:lnSpc>
                <a:spcPct val="95000"/>
              </a:lnSpc>
              <a:buNone/>
              <a:defRPr sz="2000">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12" name="Text Placeholder 11">
            <a:extLst>
              <a:ext uri="{FF2B5EF4-FFF2-40B4-BE49-F238E27FC236}">
                <a16:creationId xmlns:a16="http://schemas.microsoft.com/office/drawing/2014/main" id="{0C4FA6C0-997F-3046-838A-F6198D201083}"/>
              </a:ext>
            </a:extLst>
          </p:cNvPr>
          <p:cNvSpPr>
            <a:spLocks noGrp="1"/>
          </p:cNvSpPr>
          <p:nvPr>
            <p:ph type="body" sz="quarter" idx="10" hasCustomPrompt="1"/>
          </p:nvPr>
        </p:nvSpPr>
        <p:spPr>
          <a:xfrm>
            <a:off x="579438" y="2743200"/>
            <a:ext cx="8107362" cy="784225"/>
          </a:xfrm>
          <a:prstGeom prst="rect">
            <a:avLst/>
          </a:prstGeom>
        </p:spPr>
        <p:txBody>
          <a:bodyPr lIns="0" tIns="0"/>
          <a:lstStyle>
            <a:lvl1pPr marL="0" indent="0" algn="l">
              <a:spcBef>
                <a:spcPts val="0"/>
              </a:spcBef>
              <a:buFontTx/>
              <a:buNone/>
              <a:defRPr sz="1400">
                <a:solidFill>
                  <a:schemeClr val="bg1"/>
                </a:solidFill>
              </a:defRPr>
            </a:lvl1pPr>
          </a:lstStyle>
          <a:p>
            <a:pPr lvl="0"/>
            <a:r>
              <a:rPr lang="en-US"/>
              <a:t>Presenter name</a:t>
            </a:r>
          </a:p>
          <a:p>
            <a:pPr lvl="0"/>
            <a:r>
              <a:rPr lang="en-US"/>
              <a:t>Designation</a:t>
            </a:r>
          </a:p>
        </p:txBody>
      </p:sp>
    </p:spTree>
    <p:extLst>
      <p:ext uri="{BB962C8B-B14F-4D97-AF65-F5344CB8AC3E}">
        <p14:creationId xmlns:p14="http://schemas.microsoft.com/office/powerpoint/2010/main" val="29633829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7"/>
        <p:cNvGrpSpPr/>
        <p:nvPr/>
      </p:nvGrpSpPr>
      <p:grpSpPr>
        <a:xfrm>
          <a:off x="0" y="0"/>
          <a:ext cx="0" cy="0"/>
          <a:chOff x="0" y="0"/>
          <a:chExt cx="0" cy="0"/>
        </a:xfrm>
      </p:grpSpPr>
      <p:sp>
        <p:nvSpPr>
          <p:cNvPr id="38" name="Google Shape;38;p23"/>
          <p:cNvSpPr txBox="1">
            <a:spLocks noGrp="1"/>
          </p:cNvSpPr>
          <p:nvPr>
            <p:ph type="title"/>
          </p:nvPr>
        </p:nvSpPr>
        <p:spPr>
          <a:xfrm>
            <a:off x="768096" y="438912"/>
            <a:ext cx="7290054" cy="1124712"/>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rgbClr val="0C0C0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3"/>
          <p:cNvSpPr txBox="1">
            <a:spLocks noGrp="1"/>
          </p:cNvSpPr>
          <p:nvPr>
            <p:ph type="body" idx="1"/>
          </p:nvPr>
        </p:nvSpPr>
        <p:spPr>
          <a:xfrm>
            <a:off x="768096" y="1714500"/>
            <a:ext cx="3566160" cy="3017520"/>
          </a:xfrm>
          <a:prstGeom prst="rect">
            <a:avLst/>
          </a:prstGeom>
          <a:noFill/>
          <a:ln>
            <a:noFill/>
          </a:ln>
        </p:spPr>
        <p:txBody>
          <a:bodyPr spcFirstLastPara="1" wrap="square" lIns="45700" tIns="45700" rIns="45700" bIns="45700" anchor="t" anchorCtr="0">
            <a:normAutofit/>
          </a:bodyPr>
          <a:lstStyle>
            <a:lvl1pPr marL="342900" lvl="0" indent="-257175" algn="l">
              <a:lnSpc>
                <a:spcPct val="90000"/>
              </a:lnSpc>
              <a:spcBef>
                <a:spcPts val="900"/>
              </a:spcBef>
              <a:spcAft>
                <a:spcPts val="0"/>
              </a:spcAft>
              <a:buSzPts val="1800"/>
              <a:buChar char=" "/>
              <a:defRPr/>
            </a:lvl1pPr>
            <a:lvl2pPr marL="685800" lvl="1" indent="-257175" algn="l">
              <a:lnSpc>
                <a:spcPct val="90000"/>
              </a:lnSpc>
              <a:spcBef>
                <a:spcPts val="150"/>
              </a:spcBef>
              <a:spcAft>
                <a:spcPts val="0"/>
              </a:spcAft>
              <a:buSzPts val="1800"/>
              <a:buChar char="?"/>
              <a:defRPr/>
            </a:lvl2pPr>
            <a:lvl3pPr marL="1028700" lvl="2" indent="-257175" algn="l">
              <a:lnSpc>
                <a:spcPct val="90000"/>
              </a:lnSpc>
              <a:spcBef>
                <a:spcPts val="300"/>
              </a:spcBef>
              <a:spcAft>
                <a:spcPts val="0"/>
              </a:spcAft>
              <a:buSzPts val="1800"/>
              <a:buChar char="?"/>
              <a:defRPr/>
            </a:lvl3pPr>
            <a:lvl4pPr marL="1371600" lvl="3" indent="-257175" algn="l">
              <a:lnSpc>
                <a:spcPct val="90000"/>
              </a:lnSpc>
              <a:spcBef>
                <a:spcPts val="300"/>
              </a:spcBef>
              <a:spcAft>
                <a:spcPts val="0"/>
              </a:spcAft>
              <a:buSzPts val="1800"/>
              <a:buChar char="?"/>
              <a:defRPr/>
            </a:lvl4pPr>
            <a:lvl5pPr marL="1714500" lvl="4" indent="-257175" algn="l">
              <a:lnSpc>
                <a:spcPct val="90000"/>
              </a:lnSpc>
              <a:spcBef>
                <a:spcPts val="300"/>
              </a:spcBef>
              <a:spcAft>
                <a:spcPts val="0"/>
              </a:spcAft>
              <a:buSzPts val="1800"/>
              <a:buChar char="?"/>
              <a:defRPr/>
            </a:lvl5pPr>
            <a:lvl6pPr marL="2057400" lvl="5" indent="-257175" algn="l">
              <a:lnSpc>
                <a:spcPct val="90000"/>
              </a:lnSpc>
              <a:spcBef>
                <a:spcPts val="300"/>
              </a:spcBef>
              <a:spcAft>
                <a:spcPts val="0"/>
              </a:spcAft>
              <a:buSzPts val="1800"/>
              <a:buChar char="?"/>
              <a:defRPr/>
            </a:lvl6pPr>
            <a:lvl7pPr marL="2400300" lvl="6" indent="-257175" algn="l">
              <a:lnSpc>
                <a:spcPct val="90000"/>
              </a:lnSpc>
              <a:spcBef>
                <a:spcPts val="300"/>
              </a:spcBef>
              <a:spcAft>
                <a:spcPts val="0"/>
              </a:spcAft>
              <a:buSzPts val="1800"/>
              <a:buChar char="?"/>
              <a:defRPr/>
            </a:lvl7pPr>
            <a:lvl8pPr marL="2743200" lvl="7" indent="-257175" algn="l">
              <a:lnSpc>
                <a:spcPct val="90000"/>
              </a:lnSpc>
              <a:spcBef>
                <a:spcPts val="300"/>
              </a:spcBef>
              <a:spcAft>
                <a:spcPts val="0"/>
              </a:spcAft>
              <a:buSzPts val="1800"/>
              <a:buChar char="?"/>
              <a:defRPr/>
            </a:lvl8pPr>
            <a:lvl9pPr marL="3086100" lvl="8" indent="-257175" algn="l">
              <a:lnSpc>
                <a:spcPct val="90000"/>
              </a:lnSpc>
              <a:spcBef>
                <a:spcPts val="300"/>
              </a:spcBef>
              <a:spcAft>
                <a:spcPts val="300"/>
              </a:spcAft>
              <a:buSzPts val="1800"/>
              <a:buChar char="?"/>
              <a:defRPr/>
            </a:lvl9pPr>
          </a:lstStyle>
          <a:p>
            <a:endParaRPr/>
          </a:p>
        </p:txBody>
      </p:sp>
      <p:sp>
        <p:nvSpPr>
          <p:cNvPr id="40" name="Google Shape;40;p23"/>
          <p:cNvSpPr txBox="1">
            <a:spLocks noGrp="1"/>
          </p:cNvSpPr>
          <p:nvPr>
            <p:ph type="body" idx="2"/>
          </p:nvPr>
        </p:nvSpPr>
        <p:spPr>
          <a:xfrm>
            <a:off x="4491990" y="1714500"/>
            <a:ext cx="3566160" cy="3017520"/>
          </a:xfrm>
          <a:prstGeom prst="rect">
            <a:avLst/>
          </a:prstGeom>
          <a:noFill/>
          <a:ln>
            <a:noFill/>
          </a:ln>
        </p:spPr>
        <p:txBody>
          <a:bodyPr spcFirstLastPara="1" wrap="square" lIns="45700" tIns="45700" rIns="45700" bIns="45700" anchor="t" anchorCtr="0">
            <a:normAutofit/>
          </a:bodyPr>
          <a:lstStyle>
            <a:lvl1pPr marL="342900" lvl="0" indent="-257175" algn="l">
              <a:lnSpc>
                <a:spcPct val="90000"/>
              </a:lnSpc>
              <a:spcBef>
                <a:spcPts val="900"/>
              </a:spcBef>
              <a:spcAft>
                <a:spcPts val="0"/>
              </a:spcAft>
              <a:buSzPts val="1800"/>
              <a:buChar char=" "/>
              <a:defRPr/>
            </a:lvl1pPr>
            <a:lvl2pPr marL="685800" lvl="1" indent="-257175" algn="l">
              <a:lnSpc>
                <a:spcPct val="90000"/>
              </a:lnSpc>
              <a:spcBef>
                <a:spcPts val="150"/>
              </a:spcBef>
              <a:spcAft>
                <a:spcPts val="0"/>
              </a:spcAft>
              <a:buSzPts val="1800"/>
              <a:buChar char="?"/>
              <a:defRPr/>
            </a:lvl2pPr>
            <a:lvl3pPr marL="1028700" lvl="2" indent="-257175" algn="l">
              <a:lnSpc>
                <a:spcPct val="90000"/>
              </a:lnSpc>
              <a:spcBef>
                <a:spcPts val="300"/>
              </a:spcBef>
              <a:spcAft>
                <a:spcPts val="0"/>
              </a:spcAft>
              <a:buSzPts val="1800"/>
              <a:buChar char="?"/>
              <a:defRPr/>
            </a:lvl3pPr>
            <a:lvl4pPr marL="1371600" lvl="3" indent="-257175" algn="l">
              <a:lnSpc>
                <a:spcPct val="90000"/>
              </a:lnSpc>
              <a:spcBef>
                <a:spcPts val="300"/>
              </a:spcBef>
              <a:spcAft>
                <a:spcPts val="0"/>
              </a:spcAft>
              <a:buSzPts val="1800"/>
              <a:buChar char="?"/>
              <a:defRPr/>
            </a:lvl4pPr>
            <a:lvl5pPr marL="1714500" lvl="4" indent="-257175" algn="l">
              <a:lnSpc>
                <a:spcPct val="90000"/>
              </a:lnSpc>
              <a:spcBef>
                <a:spcPts val="300"/>
              </a:spcBef>
              <a:spcAft>
                <a:spcPts val="0"/>
              </a:spcAft>
              <a:buSzPts val="1800"/>
              <a:buChar char="?"/>
              <a:defRPr/>
            </a:lvl5pPr>
            <a:lvl6pPr marL="2057400" lvl="5" indent="-257175" algn="l">
              <a:lnSpc>
                <a:spcPct val="90000"/>
              </a:lnSpc>
              <a:spcBef>
                <a:spcPts val="300"/>
              </a:spcBef>
              <a:spcAft>
                <a:spcPts val="0"/>
              </a:spcAft>
              <a:buSzPts val="1800"/>
              <a:buChar char="?"/>
              <a:defRPr/>
            </a:lvl6pPr>
            <a:lvl7pPr marL="2400300" lvl="6" indent="-257175" algn="l">
              <a:lnSpc>
                <a:spcPct val="90000"/>
              </a:lnSpc>
              <a:spcBef>
                <a:spcPts val="300"/>
              </a:spcBef>
              <a:spcAft>
                <a:spcPts val="0"/>
              </a:spcAft>
              <a:buSzPts val="1800"/>
              <a:buChar char="?"/>
              <a:defRPr/>
            </a:lvl7pPr>
            <a:lvl8pPr marL="2743200" lvl="7" indent="-257175" algn="l">
              <a:lnSpc>
                <a:spcPct val="90000"/>
              </a:lnSpc>
              <a:spcBef>
                <a:spcPts val="300"/>
              </a:spcBef>
              <a:spcAft>
                <a:spcPts val="0"/>
              </a:spcAft>
              <a:buSzPts val="1800"/>
              <a:buChar char="?"/>
              <a:defRPr/>
            </a:lvl8pPr>
            <a:lvl9pPr marL="3086100" lvl="8" indent="-257175" algn="l">
              <a:lnSpc>
                <a:spcPct val="90000"/>
              </a:lnSpc>
              <a:spcBef>
                <a:spcPts val="300"/>
              </a:spcBef>
              <a:spcAft>
                <a:spcPts val="300"/>
              </a:spcAft>
              <a:buSzPts val="1800"/>
              <a:buChar char="?"/>
              <a:defRPr/>
            </a:lvl9pPr>
          </a:lstStyle>
          <a:p>
            <a:endParaRPr/>
          </a:p>
        </p:txBody>
      </p:sp>
      <p:sp>
        <p:nvSpPr>
          <p:cNvPr id="41" name="Google Shape;41;p23"/>
          <p:cNvSpPr txBox="1">
            <a:spLocks noGrp="1"/>
          </p:cNvSpPr>
          <p:nvPr>
            <p:ph type="dt" idx="10"/>
          </p:nvPr>
        </p:nvSpPr>
        <p:spPr>
          <a:xfrm>
            <a:off x="768098" y="4853028"/>
            <a:ext cx="1615607" cy="2057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3"/>
          <p:cNvSpPr txBox="1">
            <a:spLocks noGrp="1"/>
          </p:cNvSpPr>
          <p:nvPr>
            <p:ph type="ftr" idx="11"/>
          </p:nvPr>
        </p:nvSpPr>
        <p:spPr>
          <a:xfrm>
            <a:off x="3632200" y="4853028"/>
            <a:ext cx="4426094" cy="20574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3"/>
          <p:cNvSpPr txBox="1">
            <a:spLocks noGrp="1"/>
          </p:cNvSpPr>
          <p:nvPr>
            <p:ph type="sldNum" idx="12"/>
          </p:nvPr>
        </p:nvSpPr>
        <p:spPr>
          <a:xfrm>
            <a:off x="8128000" y="4853028"/>
            <a:ext cx="730250" cy="20574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750" b="0" i="0" u="none" strike="noStrike" cap="none">
                <a:solidFill>
                  <a:srgbClr val="0C0C0C"/>
                </a:solidFill>
                <a:latin typeface="Twentieth Century"/>
                <a:ea typeface="Twentieth Century"/>
                <a:cs typeface="Twentieth Century"/>
                <a:sym typeface="Twentieth Century"/>
              </a:defRPr>
            </a:lvl1pPr>
            <a:lvl2pPr marL="0" marR="0" lvl="1" indent="0" algn="l">
              <a:lnSpc>
                <a:spcPct val="100000"/>
              </a:lnSpc>
              <a:spcBef>
                <a:spcPts val="0"/>
              </a:spcBef>
              <a:spcAft>
                <a:spcPts val="0"/>
              </a:spcAft>
              <a:buClr>
                <a:srgbClr val="000000"/>
              </a:buClr>
              <a:buSzPts val="1000"/>
              <a:buFont typeface="Arial"/>
              <a:buNone/>
              <a:defRPr sz="750" b="0" i="0" u="none" strike="noStrike" cap="none">
                <a:solidFill>
                  <a:srgbClr val="0C0C0C"/>
                </a:solidFill>
                <a:latin typeface="Twentieth Century"/>
                <a:ea typeface="Twentieth Century"/>
                <a:cs typeface="Twentieth Century"/>
                <a:sym typeface="Twentieth Century"/>
              </a:defRPr>
            </a:lvl2pPr>
            <a:lvl3pPr marL="0" marR="0" lvl="2" indent="0" algn="l">
              <a:lnSpc>
                <a:spcPct val="100000"/>
              </a:lnSpc>
              <a:spcBef>
                <a:spcPts val="0"/>
              </a:spcBef>
              <a:spcAft>
                <a:spcPts val="0"/>
              </a:spcAft>
              <a:buClr>
                <a:srgbClr val="000000"/>
              </a:buClr>
              <a:buSzPts val="1000"/>
              <a:buFont typeface="Arial"/>
              <a:buNone/>
              <a:defRPr sz="750" b="0" i="0" u="none" strike="noStrike" cap="none">
                <a:solidFill>
                  <a:srgbClr val="0C0C0C"/>
                </a:solidFill>
                <a:latin typeface="Twentieth Century"/>
                <a:ea typeface="Twentieth Century"/>
                <a:cs typeface="Twentieth Century"/>
                <a:sym typeface="Twentieth Century"/>
              </a:defRPr>
            </a:lvl3pPr>
            <a:lvl4pPr marL="0" marR="0" lvl="3" indent="0" algn="l">
              <a:lnSpc>
                <a:spcPct val="100000"/>
              </a:lnSpc>
              <a:spcBef>
                <a:spcPts val="0"/>
              </a:spcBef>
              <a:spcAft>
                <a:spcPts val="0"/>
              </a:spcAft>
              <a:buClr>
                <a:srgbClr val="000000"/>
              </a:buClr>
              <a:buSzPts val="1000"/>
              <a:buFont typeface="Arial"/>
              <a:buNone/>
              <a:defRPr sz="750" b="0" i="0" u="none" strike="noStrike" cap="none">
                <a:solidFill>
                  <a:srgbClr val="0C0C0C"/>
                </a:solidFill>
                <a:latin typeface="Twentieth Century"/>
                <a:ea typeface="Twentieth Century"/>
                <a:cs typeface="Twentieth Century"/>
                <a:sym typeface="Twentieth Century"/>
              </a:defRPr>
            </a:lvl4pPr>
            <a:lvl5pPr marL="0" marR="0" lvl="4" indent="0" algn="l">
              <a:lnSpc>
                <a:spcPct val="100000"/>
              </a:lnSpc>
              <a:spcBef>
                <a:spcPts val="0"/>
              </a:spcBef>
              <a:spcAft>
                <a:spcPts val="0"/>
              </a:spcAft>
              <a:buClr>
                <a:srgbClr val="000000"/>
              </a:buClr>
              <a:buSzPts val="1000"/>
              <a:buFont typeface="Arial"/>
              <a:buNone/>
              <a:defRPr sz="750" b="0" i="0" u="none" strike="noStrike" cap="none">
                <a:solidFill>
                  <a:srgbClr val="0C0C0C"/>
                </a:solidFill>
                <a:latin typeface="Twentieth Century"/>
                <a:ea typeface="Twentieth Century"/>
                <a:cs typeface="Twentieth Century"/>
                <a:sym typeface="Twentieth Century"/>
              </a:defRPr>
            </a:lvl5pPr>
            <a:lvl6pPr marL="0" marR="0" lvl="5" indent="0" algn="l">
              <a:lnSpc>
                <a:spcPct val="100000"/>
              </a:lnSpc>
              <a:spcBef>
                <a:spcPts val="0"/>
              </a:spcBef>
              <a:spcAft>
                <a:spcPts val="0"/>
              </a:spcAft>
              <a:buClr>
                <a:srgbClr val="000000"/>
              </a:buClr>
              <a:buSzPts val="1000"/>
              <a:buFont typeface="Arial"/>
              <a:buNone/>
              <a:defRPr sz="750" b="0" i="0" u="none" strike="noStrike" cap="none">
                <a:solidFill>
                  <a:srgbClr val="0C0C0C"/>
                </a:solidFill>
                <a:latin typeface="Twentieth Century"/>
                <a:ea typeface="Twentieth Century"/>
                <a:cs typeface="Twentieth Century"/>
                <a:sym typeface="Twentieth Century"/>
              </a:defRPr>
            </a:lvl6pPr>
            <a:lvl7pPr marL="0" marR="0" lvl="6" indent="0" algn="l">
              <a:lnSpc>
                <a:spcPct val="100000"/>
              </a:lnSpc>
              <a:spcBef>
                <a:spcPts val="0"/>
              </a:spcBef>
              <a:spcAft>
                <a:spcPts val="0"/>
              </a:spcAft>
              <a:buClr>
                <a:srgbClr val="000000"/>
              </a:buClr>
              <a:buSzPts val="1000"/>
              <a:buFont typeface="Arial"/>
              <a:buNone/>
              <a:defRPr sz="750" b="0" i="0" u="none" strike="noStrike" cap="none">
                <a:solidFill>
                  <a:srgbClr val="0C0C0C"/>
                </a:solidFill>
                <a:latin typeface="Twentieth Century"/>
                <a:ea typeface="Twentieth Century"/>
                <a:cs typeface="Twentieth Century"/>
                <a:sym typeface="Twentieth Century"/>
              </a:defRPr>
            </a:lvl7pPr>
            <a:lvl8pPr marL="0" marR="0" lvl="7" indent="0" algn="l">
              <a:lnSpc>
                <a:spcPct val="100000"/>
              </a:lnSpc>
              <a:spcBef>
                <a:spcPts val="0"/>
              </a:spcBef>
              <a:spcAft>
                <a:spcPts val="0"/>
              </a:spcAft>
              <a:buClr>
                <a:srgbClr val="000000"/>
              </a:buClr>
              <a:buSzPts val="1000"/>
              <a:buFont typeface="Arial"/>
              <a:buNone/>
              <a:defRPr sz="750" b="0" i="0" u="none" strike="noStrike" cap="none">
                <a:solidFill>
                  <a:srgbClr val="0C0C0C"/>
                </a:solidFill>
                <a:latin typeface="Twentieth Century"/>
                <a:ea typeface="Twentieth Century"/>
                <a:cs typeface="Twentieth Century"/>
                <a:sym typeface="Twentieth Century"/>
              </a:defRPr>
            </a:lvl8pPr>
            <a:lvl9pPr marL="0" marR="0" lvl="8" indent="0" algn="l">
              <a:lnSpc>
                <a:spcPct val="100000"/>
              </a:lnSpc>
              <a:spcBef>
                <a:spcPts val="0"/>
              </a:spcBef>
              <a:spcAft>
                <a:spcPts val="0"/>
              </a:spcAft>
              <a:buClr>
                <a:srgbClr val="000000"/>
              </a:buClr>
              <a:buSzPts val="1000"/>
              <a:buFont typeface="Arial"/>
              <a:buNone/>
              <a:defRPr sz="750" b="0" i="0" u="none" strike="noStrike" cap="none">
                <a:solidFill>
                  <a:srgbClr val="0C0C0C"/>
                </a:solidFill>
                <a:latin typeface="Twentieth Century"/>
                <a:ea typeface="Twentieth Century"/>
                <a:cs typeface="Twentieth Century"/>
                <a:sym typeface="Twentieth Century"/>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67303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EDF End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9438" y="1561823"/>
            <a:ext cx="8107362" cy="1102519"/>
          </a:xfrm>
          <a:prstGeom prst="rect">
            <a:avLst/>
          </a:prstGeom>
        </p:spPr>
        <p:txBody>
          <a:bodyPr lIns="0" tIns="0" rIns="0" bIns="0" anchor="ctr" anchorCtr="0"/>
          <a:lstStyle>
            <a:lvl1pPr algn="l" defTabSz="685783" rtl="0" eaLnBrk="1" latinLnBrk="0" hangingPunct="1">
              <a:lnSpc>
                <a:spcPct val="95000"/>
              </a:lnSpc>
              <a:spcBef>
                <a:spcPct val="0"/>
              </a:spcBef>
              <a:buNone/>
              <a:defRPr lang="en-US" sz="3000" b="0" kern="1200" spc="0" dirty="0">
                <a:solidFill>
                  <a:schemeClr val="bg1"/>
                </a:solidFill>
                <a:latin typeface="Impact" panose="020B0806030902050204" pitchFamily="34" charset="0"/>
                <a:ea typeface="+mj-ea"/>
                <a:cs typeface="+mj-cs"/>
              </a:defRPr>
            </a:lvl1pPr>
          </a:lstStyle>
          <a:p>
            <a:r>
              <a:rPr lang="en-US"/>
              <a:t>EDF END SLIDE - CLICK TO EDIT</a:t>
            </a:r>
            <a:br>
              <a:rPr lang="en-US"/>
            </a:br>
            <a:r>
              <a:rPr lang="en-US"/>
              <a:t>OPTION 1</a:t>
            </a:r>
          </a:p>
        </p:txBody>
      </p:sp>
    </p:spTree>
    <p:extLst>
      <p:ext uri="{BB962C8B-B14F-4D97-AF65-F5344CB8AC3E}">
        <p14:creationId xmlns:p14="http://schemas.microsoft.com/office/powerpoint/2010/main" val="2691775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32384-8E12-529F-2A98-55A570A37CB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9362FA7-BFF6-30D6-83B9-AE04D9FBA653}"/>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CF0FDEA-79A3-B825-2AA6-031E348A72C8}"/>
              </a:ext>
            </a:extLst>
          </p:cNvPr>
          <p:cNvSpPr>
            <a:spLocks noGrp="1"/>
          </p:cNvSpPr>
          <p:nvPr>
            <p:ph type="dt" sz="half" idx="10"/>
          </p:nvPr>
        </p:nvSpPr>
        <p:spPr/>
        <p:txBody>
          <a:bodyPr/>
          <a:lstStyle/>
          <a:p>
            <a:fld id="{EDDC5166-8C85-DD43-9F08-C6A4265D7680}" type="datetimeFigureOut">
              <a:rPr lang="en-US" smtClean="0"/>
              <a:t>4/21/26</a:t>
            </a:fld>
            <a:endParaRPr lang="en-US"/>
          </a:p>
        </p:txBody>
      </p:sp>
      <p:sp>
        <p:nvSpPr>
          <p:cNvPr id="5" name="Footer Placeholder 4">
            <a:extLst>
              <a:ext uri="{FF2B5EF4-FFF2-40B4-BE49-F238E27FC236}">
                <a16:creationId xmlns:a16="http://schemas.microsoft.com/office/drawing/2014/main" id="{89A5AC14-5A54-EE90-5FEA-2ABC834F40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371EE2-F392-DEFD-5679-E3B6047346C4}"/>
              </a:ext>
            </a:extLst>
          </p:cNvPr>
          <p:cNvSpPr>
            <a:spLocks noGrp="1"/>
          </p:cNvSpPr>
          <p:nvPr>
            <p:ph type="sldNum" sz="quarter" idx="12"/>
          </p:nvPr>
        </p:nvSpPr>
        <p:spPr/>
        <p:txBody>
          <a:bodyPr/>
          <a:lstStyle/>
          <a:p>
            <a:fld id="{FECDB6B0-2E99-F74A-87CD-38828244DFDE}" type="slidenum">
              <a:rPr lang="en-US" smtClean="0"/>
              <a:t>‹#›</a:t>
            </a:fld>
            <a:endParaRPr lang="en-US"/>
          </a:p>
        </p:txBody>
      </p:sp>
    </p:spTree>
    <p:extLst>
      <p:ext uri="{BB962C8B-B14F-4D97-AF65-F5344CB8AC3E}">
        <p14:creationId xmlns:p14="http://schemas.microsoft.com/office/powerpoint/2010/main" val="25727262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Section Divider 1A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9438" y="871539"/>
            <a:ext cx="8107362" cy="1102519"/>
          </a:xfrm>
          <a:prstGeom prst="rect">
            <a:avLst/>
          </a:prstGeom>
        </p:spPr>
        <p:txBody>
          <a:bodyPr lIns="0" tIns="0" rIns="0" bIns="0" anchor="b" anchorCtr="0"/>
          <a:lstStyle>
            <a:lvl1pPr algn="l" defTabSz="685800" rtl="0" eaLnBrk="1" latinLnBrk="0" hangingPunct="1">
              <a:lnSpc>
                <a:spcPct val="95000"/>
              </a:lnSpc>
              <a:spcBef>
                <a:spcPct val="0"/>
              </a:spcBef>
              <a:buNone/>
              <a:defRPr lang="en-US" sz="3000" b="0" kern="1200" spc="0" dirty="0">
                <a:solidFill>
                  <a:schemeClr val="bg1"/>
                </a:solidFill>
                <a:latin typeface="Impact" panose="020B0806030902050204" pitchFamily="34" charset="0"/>
                <a:ea typeface="+mj-ea"/>
                <a:cs typeface="+mj-cs"/>
              </a:defRPr>
            </a:lvl1pPr>
          </a:lstStyle>
          <a:p>
            <a:r>
              <a:rPr lang="en-US"/>
              <a:t>SECTION TITLE – OPTION 1</a:t>
            </a:r>
            <a:br>
              <a:rPr lang="en-US"/>
            </a:br>
            <a:r>
              <a:rPr lang="en-US"/>
              <a:t>CLICK TO EDIT</a:t>
            </a:r>
          </a:p>
        </p:txBody>
      </p:sp>
      <p:sp>
        <p:nvSpPr>
          <p:cNvPr id="3" name="Subtitle 2"/>
          <p:cNvSpPr>
            <a:spLocks noGrp="1"/>
          </p:cNvSpPr>
          <p:nvPr>
            <p:ph type="subTitle" idx="1" hasCustomPrompt="1"/>
          </p:nvPr>
        </p:nvSpPr>
        <p:spPr>
          <a:xfrm>
            <a:off x="579438" y="2102726"/>
            <a:ext cx="8107362" cy="1314450"/>
          </a:xfrm>
          <a:prstGeom prst="rect">
            <a:avLst/>
          </a:prstGeom>
        </p:spPr>
        <p:txBody>
          <a:bodyPr lIns="0" tIns="0" rIns="0" bIns="0"/>
          <a:lstStyle>
            <a:lvl1pPr marL="0" indent="0" algn="l">
              <a:lnSpc>
                <a:spcPct val="95000"/>
              </a:lnSpc>
              <a:buNone/>
              <a:defRPr sz="2000">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section subtitle</a:t>
            </a:r>
          </a:p>
        </p:txBody>
      </p:sp>
    </p:spTree>
    <p:extLst>
      <p:ext uri="{BB962C8B-B14F-4D97-AF65-F5344CB8AC3E}">
        <p14:creationId xmlns:p14="http://schemas.microsoft.com/office/powerpoint/2010/main" val="9176115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Section Divider 1A quo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9438" y="1469231"/>
            <a:ext cx="8107362" cy="1102519"/>
          </a:xfrm>
          <a:prstGeom prst="rect">
            <a:avLst/>
          </a:prstGeom>
        </p:spPr>
        <p:txBody>
          <a:bodyPr lIns="0" tIns="0" rIns="0" bIns="0" anchor="b" anchorCtr="0"/>
          <a:lstStyle>
            <a:lvl1pPr algn="ctr" defTabSz="685800" rtl="0" eaLnBrk="1" latinLnBrk="0" hangingPunct="1">
              <a:lnSpc>
                <a:spcPct val="95000"/>
              </a:lnSpc>
              <a:spcBef>
                <a:spcPct val="0"/>
              </a:spcBef>
              <a:buNone/>
              <a:defRPr lang="en-US" sz="2400" b="1" kern="1200" spc="0" dirty="0">
                <a:solidFill>
                  <a:schemeClr val="bg1"/>
                </a:solidFill>
                <a:latin typeface="+mn-lt"/>
                <a:ea typeface="+mj-ea"/>
                <a:cs typeface="+mj-cs"/>
              </a:defRPr>
            </a:lvl1pPr>
          </a:lstStyle>
          <a:p>
            <a:r>
              <a:rPr lang="en-US"/>
              <a:t>Click to edit quote (option 1)</a:t>
            </a:r>
          </a:p>
        </p:txBody>
      </p:sp>
      <p:sp>
        <p:nvSpPr>
          <p:cNvPr id="3" name="Subtitle 2"/>
          <p:cNvSpPr>
            <a:spLocks noGrp="1"/>
          </p:cNvSpPr>
          <p:nvPr>
            <p:ph type="subTitle" idx="1" hasCustomPrompt="1"/>
          </p:nvPr>
        </p:nvSpPr>
        <p:spPr>
          <a:xfrm>
            <a:off x="579438" y="2700418"/>
            <a:ext cx="8107362" cy="1314450"/>
          </a:xfrm>
          <a:prstGeom prst="rect">
            <a:avLst/>
          </a:prstGeom>
        </p:spPr>
        <p:txBody>
          <a:bodyPr lIns="0" tIns="0" rIns="0" bIns="0"/>
          <a:lstStyle>
            <a:lvl1pPr marL="0" indent="0" algn="ctr">
              <a:lnSpc>
                <a:spcPct val="95000"/>
              </a:lnSpc>
              <a:buNone/>
              <a:defRPr sz="1400">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attribution</a:t>
            </a:r>
          </a:p>
        </p:txBody>
      </p:sp>
    </p:spTree>
    <p:extLst>
      <p:ext uri="{BB962C8B-B14F-4D97-AF65-F5344CB8AC3E}">
        <p14:creationId xmlns:p14="http://schemas.microsoft.com/office/powerpoint/2010/main" val="14215135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Section Divider 1B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A68FF92-8A71-1947-A9F5-0FA793BF08C8}"/>
              </a:ext>
            </a:extLst>
          </p:cNvPr>
          <p:cNvSpPr/>
          <p:nvPr userDrawn="1"/>
        </p:nvSpPr>
        <p:spPr>
          <a:xfrm>
            <a:off x="1545769" y="-1"/>
            <a:ext cx="7598232" cy="5145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817914" y="871539"/>
            <a:ext cx="6868885" cy="1102519"/>
          </a:xfrm>
          <a:prstGeom prst="rect">
            <a:avLst/>
          </a:prstGeom>
        </p:spPr>
        <p:txBody>
          <a:bodyPr lIns="0" tIns="0" rIns="0" bIns="0" anchor="b" anchorCtr="0"/>
          <a:lstStyle>
            <a:lvl1pPr algn="l" defTabSz="685800" rtl="0" eaLnBrk="1" latinLnBrk="0" hangingPunct="1">
              <a:lnSpc>
                <a:spcPct val="95000"/>
              </a:lnSpc>
              <a:spcBef>
                <a:spcPct val="0"/>
              </a:spcBef>
              <a:buNone/>
              <a:defRPr lang="en-US" sz="3000" b="0" kern="1200" spc="0" dirty="0">
                <a:solidFill>
                  <a:srgbClr val="0033CC"/>
                </a:solidFill>
                <a:latin typeface="Impact" panose="020B0806030902050204" pitchFamily="34" charset="0"/>
                <a:ea typeface="+mj-ea"/>
                <a:cs typeface="+mj-cs"/>
              </a:defRPr>
            </a:lvl1pPr>
          </a:lstStyle>
          <a:p>
            <a:r>
              <a:rPr lang="en-US"/>
              <a:t>SECTION TITLE – OPTION 2</a:t>
            </a:r>
            <a:br>
              <a:rPr lang="en-US"/>
            </a:br>
            <a:r>
              <a:rPr lang="en-US"/>
              <a:t>CLICK TO EDIT </a:t>
            </a:r>
          </a:p>
        </p:txBody>
      </p:sp>
      <p:sp>
        <p:nvSpPr>
          <p:cNvPr id="3" name="Subtitle 2"/>
          <p:cNvSpPr>
            <a:spLocks noGrp="1"/>
          </p:cNvSpPr>
          <p:nvPr>
            <p:ph type="subTitle" idx="1"/>
          </p:nvPr>
        </p:nvSpPr>
        <p:spPr>
          <a:xfrm>
            <a:off x="1817914" y="2102726"/>
            <a:ext cx="6868885" cy="1314450"/>
          </a:xfrm>
          <a:prstGeom prst="rect">
            <a:avLst/>
          </a:prstGeom>
        </p:spPr>
        <p:txBody>
          <a:bodyPr lIns="0" tIns="0" rIns="0" bIns="0"/>
          <a:lstStyle>
            <a:lvl1pPr marL="0" indent="0" algn="l">
              <a:lnSpc>
                <a:spcPct val="95000"/>
              </a:lnSpc>
              <a:buNone/>
              <a:defRPr sz="2000">
                <a:solidFill>
                  <a:srgbClr val="72757E"/>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a:t>
            </a:r>
          </a:p>
        </p:txBody>
      </p:sp>
      <p:pic>
        <p:nvPicPr>
          <p:cNvPr id="7" name="Picture Placeholder 8">
            <a:extLst>
              <a:ext uri="{FF2B5EF4-FFF2-40B4-BE49-F238E27FC236}">
                <a16:creationId xmlns:a16="http://schemas.microsoft.com/office/drawing/2014/main" id="{677A8111-1D82-E643-AF8C-D531870ECC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666"/>
            <a:ext cx="1552456" cy="5139834"/>
          </a:xfrm>
          <a:prstGeom prst="rect">
            <a:avLst/>
          </a:prstGeom>
        </p:spPr>
      </p:pic>
    </p:spTree>
    <p:extLst>
      <p:ext uri="{BB962C8B-B14F-4D97-AF65-F5344CB8AC3E}">
        <p14:creationId xmlns:p14="http://schemas.microsoft.com/office/powerpoint/2010/main" val="18610525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Section Divider 1B quo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A68FF92-8A71-1947-A9F5-0FA793BF08C8}"/>
              </a:ext>
            </a:extLst>
          </p:cNvPr>
          <p:cNvSpPr/>
          <p:nvPr userDrawn="1"/>
        </p:nvSpPr>
        <p:spPr>
          <a:xfrm>
            <a:off x="1545769" y="-1"/>
            <a:ext cx="7598232" cy="5145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817914" y="1332581"/>
            <a:ext cx="6868885" cy="1102519"/>
          </a:xfrm>
          <a:prstGeom prst="rect">
            <a:avLst/>
          </a:prstGeom>
        </p:spPr>
        <p:txBody>
          <a:bodyPr lIns="0" tIns="0" rIns="0" bIns="0" anchor="b" anchorCtr="0"/>
          <a:lstStyle>
            <a:lvl1pPr algn="l" defTabSz="685800" rtl="0" eaLnBrk="1" latinLnBrk="0" hangingPunct="1">
              <a:lnSpc>
                <a:spcPct val="95000"/>
              </a:lnSpc>
              <a:spcBef>
                <a:spcPct val="0"/>
              </a:spcBef>
              <a:buNone/>
              <a:defRPr lang="en-US" sz="2000" b="1" kern="1200" spc="0" dirty="0">
                <a:solidFill>
                  <a:srgbClr val="0033CC"/>
                </a:solidFill>
                <a:latin typeface="+mn-lt"/>
                <a:ea typeface="+mj-ea"/>
                <a:cs typeface="+mj-cs"/>
              </a:defRPr>
            </a:lvl1pPr>
          </a:lstStyle>
          <a:p>
            <a:r>
              <a:rPr lang="en-US"/>
              <a:t>Click to edit quote (option 2)</a:t>
            </a:r>
          </a:p>
        </p:txBody>
      </p:sp>
      <p:sp>
        <p:nvSpPr>
          <p:cNvPr id="3" name="Subtitle 2"/>
          <p:cNvSpPr>
            <a:spLocks noGrp="1"/>
          </p:cNvSpPr>
          <p:nvPr>
            <p:ph type="subTitle" idx="1" hasCustomPrompt="1"/>
          </p:nvPr>
        </p:nvSpPr>
        <p:spPr>
          <a:xfrm>
            <a:off x="1817914" y="2563768"/>
            <a:ext cx="6868885" cy="1314450"/>
          </a:xfrm>
          <a:prstGeom prst="rect">
            <a:avLst/>
          </a:prstGeom>
        </p:spPr>
        <p:txBody>
          <a:bodyPr lIns="0" tIns="0" rIns="0" bIns="0"/>
          <a:lstStyle>
            <a:lvl1pPr marL="0" indent="0" algn="l">
              <a:lnSpc>
                <a:spcPct val="95000"/>
              </a:lnSpc>
              <a:buNone/>
              <a:defRPr sz="1400">
                <a:solidFill>
                  <a:srgbClr val="72757E"/>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attribution</a:t>
            </a:r>
          </a:p>
        </p:txBody>
      </p:sp>
      <p:pic>
        <p:nvPicPr>
          <p:cNvPr id="7" name="Picture Placeholder 8">
            <a:extLst>
              <a:ext uri="{FF2B5EF4-FFF2-40B4-BE49-F238E27FC236}">
                <a16:creationId xmlns:a16="http://schemas.microsoft.com/office/drawing/2014/main" id="{677A8111-1D82-E643-AF8C-D531870ECC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666"/>
            <a:ext cx="1552456" cy="5139834"/>
          </a:xfrm>
          <a:prstGeom prst="rect">
            <a:avLst/>
          </a:prstGeom>
        </p:spPr>
      </p:pic>
    </p:spTree>
    <p:extLst>
      <p:ext uri="{BB962C8B-B14F-4D97-AF65-F5344CB8AC3E}">
        <p14:creationId xmlns:p14="http://schemas.microsoft.com/office/powerpoint/2010/main" val="3670119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DF End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9438" y="1561822"/>
            <a:ext cx="8107362" cy="1102519"/>
          </a:xfrm>
          <a:prstGeom prst="rect">
            <a:avLst/>
          </a:prstGeom>
        </p:spPr>
        <p:txBody>
          <a:bodyPr lIns="0" tIns="0" rIns="0" bIns="0" anchor="ctr" anchorCtr="0"/>
          <a:lstStyle>
            <a:lvl1pPr algn="l" defTabSz="685800" rtl="0" eaLnBrk="1" latinLnBrk="0" hangingPunct="1">
              <a:lnSpc>
                <a:spcPct val="95000"/>
              </a:lnSpc>
              <a:spcBef>
                <a:spcPct val="0"/>
              </a:spcBef>
              <a:buNone/>
              <a:defRPr lang="en-US" sz="3000" b="0" kern="1200" spc="0" dirty="0">
                <a:solidFill>
                  <a:schemeClr val="bg1"/>
                </a:solidFill>
                <a:latin typeface="Impact" panose="020B0806030902050204" pitchFamily="34" charset="0"/>
                <a:ea typeface="+mj-ea"/>
                <a:cs typeface="+mj-cs"/>
              </a:defRPr>
            </a:lvl1pPr>
          </a:lstStyle>
          <a:p>
            <a:r>
              <a:rPr lang="en-US"/>
              <a:t>EDF END SLIDE - CLICK TO EDIT</a:t>
            </a:r>
            <a:br>
              <a:rPr lang="en-US"/>
            </a:br>
            <a:r>
              <a:rPr lang="en-US"/>
              <a:t>OPTION 1</a:t>
            </a:r>
          </a:p>
        </p:txBody>
      </p:sp>
    </p:spTree>
    <p:extLst>
      <p:ext uri="{BB962C8B-B14F-4D97-AF65-F5344CB8AC3E}">
        <p14:creationId xmlns:p14="http://schemas.microsoft.com/office/powerpoint/2010/main" val="1142356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79438" y="1181102"/>
            <a:ext cx="8107362" cy="3205163"/>
          </a:xfrm>
        </p:spPr>
        <p:txBody>
          <a:bodyPr/>
          <a:lstStyle>
            <a:lvl1pPr>
              <a:defRPr>
                <a:solidFill>
                  <a:srgbClr val="72757E"/>
                </a:solidFill>
              </a:defRPr>
            </a:lvl1pPr>
            <a:lvl2pPr>
              <a:defRPr>
                <a:solidFill>
                  <a:srgbClr val="72757E"/>
                </a:solidFill>
              </a:defRPr>
            </a:lvl2pPr>
            <a:lvl3pPr>
              <a:defRPr>
                <a:solidFill>
                  <a:srgbClr val="72757E"/>
                </a:solidFill>
              </a:defRPr>
            </a:lvl3pPr>
            <a:lvl4pPr>
              <a:defRPr>
                <a:solidFill>
                  <a:srgbClr val="72757E"/>
                </a:solidFill>
              </a:defRPr>
            </a:lvl4pPr>
            <a:lvl5pPr>
              <a:defRPr>
                <a:solidFill>
                  <a:srgbClr val="72757E"/>
                </a:solidFill>
              </a:defRPr>
            </a:lvl5pPr>
          </a:lstStyle>
          <a:p>
            <a:pPr lvl="0"/>
            <a:r>
              <a:rPr lang="en-US"/>
              <a:t>Click to insert bullets</a:t>
            </a:r>
          </a:p>
          <a:p>
            <a:pPr lvl="1"/>
            <a:r>
              <a:rPr lang="en-US"/>
              <a:t>Second level</a:t>
            </a:r>
          </a:p>
          <a:p>
            <a:pPr lvl="2"/>
            <a:r>
              <a:rPr lang="en-US"/>
              <a:t>Third level</a:t>
            </a:r>
          </a:p>
          <a:p>
            <a:pPr lvl="3"/>
            <a:r>
              <a:rPr lang="en-US"/>
              <a:t>Fourth level</a:t>
            </a:r>
          </a:p>
          <a:p>
            <a:pPr lvl="4"/>
            <a:r>
              <a:rPr lang="en-US"/>
              <a:t>Fifth level</a:t>
            </a:r>
          </a:p>
        </p:txBody>
      </p:sp>
      <p:sp>
        <p:nvSpPr>
          <p:cNvPr id="12" name="Title 11">
            <a:extLst>
              <a:ext uri="{FF2B5EF4-FFF2-40B4-BE49-F238E27FC236}">
                <a16:creationId xmlns:a16="http://schemas.microsoft.com/office/drawing/2014/main" id="{120E72DB-DBD3-BA4A-BA82-DC26E5D3DE92}"/>
              </a:ext>
            </a:extLst>
          </p:cNvPr>
          <p:cNvSpPr>
            <a:spLocks noGrp="1"/>
          </p:cNvSpPr>
          <p:nvPr>
            <p:ph type="title" hasCustomPrompt="1"/>
          </p:nvPr>
        </p:nvSpPr>
        <p:spPr>
          <a:xfrm>
            <a:off x="462897" y="452412"/>
            <a:ext cx="7886700" cy="463604"/>
          </a:xfrm>
        </p:spPr>
        <p:txBody>
          <a:bodyPr anchor="ctr">
            <a:normAutofit/>
          </a:bodyPr>
          <a:lstStyle>
            <a:lvl1pPr algn="l" defTabSz="685800" rtl="0" eaLnBrk="1" latinLnBrk="0" hangingPunct="1">
              <a:lnSpc>
                <a:spcPct val="95000"/>
              </a:lnSpc>
              <a:spcBef>
                <a:spcPct val="0"/>
              </a:spcBef>
              <a:buNone/>
              <a:defRPr lang="en-US" sz="2400" b="1" kern="1200" spc="0" dirty="0">
                <a:solidFill>
                  <a:srgbClr val="0033CC"/>
                </a:solidFill>
                <a:latin typeface="+mj-lt"/>
                <a:ea typeface="+mj-ea"/>
                <a:cs typeface="+mj-cs"/>
              </a:defRPr>
            </a:lvl1pPr>
          </a:lstStyle>
          <a:p>
            <a:r>
              <a:rPr lang="en-US"/>
              <a:t>Click to edit slide title</a:t>
            </a:r>
          </a:p>
        </p:txBody>
      </p:sp>
    </p:spTree>
    <p:extLst>
      <p:ext uri="{BB962C8B-B14F-4D97-AF65-F5344CB8AC3E}">
        <p14:creationId xmlns:p14="http://schemas.microsoft.com/office/powerpoint/2010/main" val="3846053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8" name="Chart Placeholder 7"/>
          <p:cNvSpPr>
            <a:spLocks noGrp="1"/>
          </p:cNvSpPr>
          <p:nvPr>
            <p:ph type="chart" sz="quarter" idx="10" hasCustomPrompt="1"/>
          </p:nvPr>
        </p:nvSpPr>
        <p:spPr>
          <a:xfrm>
            <a:off x="579438" y="1196792"/>
            <a:ext cx="8107362" cy="3205163"/>
          </a:xfrm>
        </p:spPr>
        <p:txBody>
          <a:bodyPr/>
          <a:lstStyle>
            <a:lvl1pPr>
              <a:buNone/>
              <a:defRPr>
                <a:solidFill>
                  <a:srgbClr val="72757E"/>
                </a:solidFill>
              </a:defRPr>
            </a:lvl1pPr>
          </a:lstStyle>
          <a:p>
            <a:r>
              <a:rPr lang="en-US"/>
              <a:t>Click to insert chart</a:t>
            </a:r>
          </a:p>
          <a:p>
            <a:endParaRPr lang="en-US"/>
          </a:p>
        </p:txBody>
      </p:sp>
      <p:sp>
        <p:nvSpPr>
          <p:cNvPr id="5" name="Title 4">
            <a:extLst>
              <a:ext uri="{FF2B5EF4-FFF2-40B4-BE49-F238E27FC236}">
                <a16:creationId xmlns:a16="http://schemas.microsoft.com/office/drawing/2014/main" id="{D3C2F910-AF22-9145-B6C6-74769A934EB1}"/>
              </a:ext>
            </a:extLst>
          </p:cNvPr>
          <p:cNvSpPr>
            <a:spLocks noGrp="1"/>
          </p:cNvSpPr>
          <p:nvPr>
            <p:ph type="title" hasCustomPrompt="1"/>
          </p:nvPr>
        </p:nvSpPr>
        <p:spPr>
          <a:xfrm>
            <a:off x="462897" y="375686"/>
            <a:ext cx="7886700" cy="617056"/>
          </a:xfrm>
        </p:spPr>
        <p:txBody>
          <a:bodyPr/>
          <a:lstStyle/>
          <a:p>
            <a:r>
              <a:rPr lang="en-US"/>
              <a:t>Click to edit slide title</a:t>
            </a:r>
          </a:p>
        </p:txBody>
      </p:sp>
    </p:spTree>
    <p:extLst>
      <p:ext uri="{BB962C8B-B14F-4D97-AF65-F5344CB8AC3E}">
        <p14:creationId xmlns:p14="http://schemas.microsoft.com/office/powerpoint/2010/main" val="999626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579438" y="1190067"/>
            <a:ext cx="3916362" cy="3565922"/>
          </a:xfrm>
        </p:spPr>
        <p:txBody>
          <a:bodyPr/>
          <a:lstStyle>
            <a:lvl1pPr>
              <a:defRPr sz="2000">
                <a:solidFill>
                  <a:srgbClr val="72757E"/>
                </a:solidFill>
              </a:defRPr>
            </a:lvl1pPr>
            <a:lvl2pPr>
              <a:defRPr sz="1800">
                <a:solidFill>
                  <a:srgbClr val="72757E"/>
                </a:solidFill>
              </a:defRPr>
            </a:lvl2pPr>
            <a:lvl3pPr>
              <a:defRPr sz="1600">
                <a:solidFill>
                  <a:srgbClr val="72757E"/>
                </a:solidFill>
              </a:defRPr>
            </a:lvl3pPr>
            <a:lvl4pPr>
              <a:defRPr sz="1500">
                <a:solidFill>
                  <a:srgbClr val="72757E"/>
                </a:solidFill>
              </a:defRPr>
            </a:lvl4pPr>
            <a:lvl5pPr>
              <a:defRPr sz="1200">
                <a:solidFill>
                  <a:srgbClr val="72757E"/>
                </a:solidFill>
              </a:defRPr>
            </a:lvl5pPr>
            <a:lvl6pPr>
              <a:defRPr sz="1350"/>
            </a:lvl6pPr>
            <a:lvl7pPr>
              <a:defRPr sz="1350"/>
            </a:lvl7pPr>
            <a:lvl8pPr>
              <a:defRPr sz="1350"/>
            </a:lvl8pPr>
            <a:lvl9pPr>
              <a:defRPr sz="1350"/>
            </a:lvl9pPr>
          </a:lstStyle>
          <a:p>
            <a:pPr lvl="0"/>
            <a:r>
              <a:rPr lang="en-US"/>
              <a:t>Click to insert bullets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50CE66C6-593A-4AF4-AF32-193B3EB567CC}"/>
              </a:ext>
            </a:extLst>
          </p:cNvPr>
          <p:cNvSpPr>
            <a:spLocks noGrp="1"/>
          </p:cNvSpPr>
          <p:nvPr>
            <p:ph sz="half" idx="10" hasCustomPrompt="1"/>
          </p:nvPr>
        </p:nvSpPr>
        <p:spPr>
          <a:xfrm>
            <a:off x="4696347" y="1190067"/>
            <a:ext cx="3916362" cy="3565922"/>
          </a:xfrm>
        </p:spPr>
        <p:txBody>
          <a:bodyPr/>
          <a:lstStyle>
            <a:lvl1pPr>
              <a:defRPr sz="2000">
                <a:solidFill>
                  <a:srgbClr val="72757E"/>
                </a:solidFill>
              </a:defRPr>
            </a:lvl1pPr>
            <a:lvl2pPr>
              <a:defRPr sz="1800">
                <a:solidFill>
                  <a:srgbClr val="72757E"/>
                </a:solidFill>
              </a:defRPr>
            </a:lvl2pPr>
            <a:lvl3pPr>
              <a:defRPr sz="1600">
                <a:solidFill>
                  <a:srgbClr val="72757E"/>
                </a:solidFill>
              </a:defRPr>
            </a:lvl3pPr>
            <a:lvl4pPr>
              <a:defRPr sz="1500">
                <a:solidFill>
                  <a:srgbClr val="72757E"/>
                </a:solidFill>
              </a:defRPr>
            </a:lvl4pPr>
            <a:lvl5pPr>
              <a:defRPr sz="1200">
                <a:solidFill>
                  <a:srgbClr val="72757E"/>
                </a:solidFill>
              </a:defRPr>
            </a:lvl5pPr>
            <a:lvl6pPr>
              <a:defRPr sz="1350"/>
            </a:lvl6pPr>
            <a:lvl7pPr>
              <a:defRPr sz="1350"/>
            </a:lvl7pPr>
            <a:lvl8pPr>
              <a:defRPr sz="1350"/>
            </a:lvl8pPr>
            <a:lvl9pPr>
              <a:defRPr sz="1350"/>
            </a:lvl9pPr>
          </a:lstStyle>
          <a:p>
            <a:pPr lvl="0"/>
            <a:r>
              <a:rPr lang="en-US"/>
              <a:t>Click to insert bullets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33964B9E-281D-A642-A1DF-A36EC73AFD70}"/>
              </a:ext>
            </a:extLst>
          </p:cNvPr>
          <p:cNvSpPr>
            <a:spLocks noGrp="1"/>
          </p:cNvSpPr>
          <p:nvPr>
            <p:ph type="title" hasCustomPrompt="1"/>
          </p:nvPr>
        </p:nvSpPr>
        <p:spPr>
          <a:xfrm>
            <a:off x="462897" y="344833"/>
            <a:ext cx="7886700" cy="678762"/>
          </a:xfrm>
        </p:spPr>
        <p:txBody>
          <a:bodyPr/>
          <a:lstStyle/>
          <a:p>
            <a:r>
              <a:rPr lang="en-US"/>
              <a:t>Click to edit slide title</a:t>
            </a:r>
          </a:p>
        </p:txBody>
      </p:sp>
    </p:spTree>
    <p:extLst>
      <p:ext uri="{BB962C8B-B14F-4D97-AF65-F5344CB8AC3E}">
        <p14:creationId xmlns:p14="http://schemas.microsoft.com/office/powerpoint/2010/main" val="47630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20B736-A020-D444-936E-AC74AD21CFE8}"/>
              </a:ext>
            </a:extLst>
          </p:cNvPr>
          <p:cNvSpPr>
            <a:spLocks noGrp="1"/>
          </p:cNvSpPr>
          <p:nvPr>
            <p:ph type="title" hasCustomPrompt="1"/>
          </p:nvPr>
        </p:nvSpPr>
        <p:spPr>
          <a:xfrm>
            <a:off x="462897" y="344833"/>
            <a:ext cx="7886700" cy="678762"/>
          </a:xfrm>
        </p:spPr>
        <p:txBody>
          <a:bodyPr/>
          <a:lstStyle>
            <a:lvl1pPr>
              <a:defRPr>
                <a:solidFill>
                  <a:srgbClr val="0033CC"/>
                </a:solidFill>
              </a:defRPr>
            </a:lvl1pPr>
          </a:lstStyle>
          <a:p>
            <a:r>
              <a:rPr lang="en-US"/>
              <a:t>Click to edit slide title</a:t>
            </a:r>
          </a:p>
        </p:txBody>
      </p:sp>
    </p:spTree>
    <p:extLst>
      <p:ext uri="{BB962C8B-B14F-4D97-AF65-F5344CB8AC3E}">
        <p14:creationId xmlns:p14="http://schemas.microsoft.com/office/powerpoint/2010/main" val="2684248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34"/>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34"/>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34"/>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03564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35"/>
        <p:cNvGrpSpPr/>
        <p:nvPr/>
      </p:nvGrpSpPr>
      <p:grpSpPr>
        <a:xfrm>
          <a:off x="0" y="0"/>
          <a:ext cx="0" cy="0"/>
          <a:chOff x="0" y="0"/>
          <a:chExt cx="0" cy="0"/>
        </a:xfrm>
      </p:grpSpPr>
      <p:sp>
        <p:nvSpPr>
          <p:cNvPr id="36" name="Google Shape;36;p35"/>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35"/>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342892" lvl="0" indent="-257168" algn="l">
              <a:lnSpc>
                <a:spcPct val="90000"/>
              </a:lnSpc>
              <a:spcBef>
                <a:spcPts val="750"/>
              </a:spcBef>
              <a:spcAft>
                <a:spcPts val="0"/>
              </a:spcAft>
              <a:buClr>
                <a:schemeClr val="dk1"/>
              </a:buClr>
              <a:buSzPts val="1800"/>
              <a:buChar char="•"/>
              <a:defRPr/>
            </a:lvl1pPr>
            <a:lvl2pPr marL="685783" lvl="1" indent="-257168" algn="l">
              <a:lnSpc>
                <a:spcPct val="90000"/>
              </a:lnSpc>
              <a:spcBef>
                <a:spcPts val="375"/>
              </a:spcBef>
              <a:spcAft>
                <a:spcPts val="0"/>
              </a:spcAft>
              <a:buClr>
                <a:schemeClr val="dk1"/>
              </a:buClr>
              <a:buSzPts val="1800"/>
              <a:buChar char="•"/>
              <a:defRPr/>
            </a:lvl2pPr>
            <a:lvl3pPr marL="1028675" lvl="2" indent="-257168" algn="l">
              <a:lnSpc>
                <a:spcPct val="90000"/>
              </a:lnSpc>
              <a:spcBef>
                <a:spcPts val="375"/>
              </a:spcBef>
              <a:spcAft>
                <a:spcPts val="0"/>
              </a:spcAft>
              <a:buClr>
                <a:schemeClr val="dk1"/>
              </a:buClr>
              <a:buSzPts val="1800"/>
              <a:buChar char="•"/>
              <a:defRPr/>
            </a:lvl3pPr>
            <a:lvl4pPr marL="1371566" lvl="3" indent="-257168" algn="l">
              <a:lnSpc>
                <a:spcPct val="90000"/>
              </a:lnSpc>
              <a:spcBef>
                <a:spcPts val="375"/>
              </a:spcBef>
              <a:spcAft>
                <a:spcPts val="0"/>
              </a:spcAft>
              <a:buClr>
                <a:schemeClr val="dk1"/>
              </a:buClr>
              <a:buSzPts val="1800"/>
              <a:buChar char="•"/>
              <a:defRPr/>
            </a:lvl4pPr>
            <a:lvl5pPr marL="1714457" lvl="4" indent="-257168" algn="l">
              <a:lnSpc>
                <a:spcPct val="90000"/>
              </a:lnSpc>
              <a:spcBef>
                <a:spcPts val="375"/>
              </a:spcBef>
              <a:spcAft>
                <a:spcPts val="0"/>
              </a:spcAft>
              <a:buClr>
                <a:schemeClr val="dk1"/>
              </a:buClr>
              <a:buSzPts val="1800"/>
              <a:buChar char="•"/>
              <a:defRPr/>
            </a:lvl5pPr>
            <a:lvl6pPr marL="2057348"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2"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endParaRPr/>
          </a:p>
        </p:txBody>
      </p:sp>
      <p:sp>
        <p:nvSpPr>
          <p:cNvPr id="38" name="Google Shape;38;p35"/>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5"/>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35"/>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94978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Title and chart">
  <p:cSld name="1_Title and chart">
    <p:spTree>
      <p:nvGrpSpPr>
        <p:cNvPr id="1" name="Shape 34"/>
        <p:cNvGrpSpPr/>
        <p:nvPr/>
      </p:nvGrpSpPr>
      <p:grpSpPr>
        <a:xfrm>
          <a:off x="0" y="0"/>
          <a:ext cx="0" cy="0"/>
          <a:chOff x="0" y="0"/>
          <a:chExt cx="0" cy="0"/>
        </a:xfrm>
      </p:grpSpPr>
      <p:sp>
        <p:nvSpPr>
          <p:cNvPr id="35" name="Google Shape;35;g20286d6706d_0_100"/>
          <p:cNvSpPr txBox="1">
            <a:spLocks noGrp="1"/>
          </p:cNvSpPr>
          <p:nvPr>
            <p:ph type="title"/>
          </p:nvPr>
        </p:nvSpPr>
        <p:spPr>
          <a:xfrm>
            <a:off x="579438" y="257175"/>
            <a:ext cx="8107500" cy="514350"/>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g20286d6706d_0_100"/>
          <p:cNvSpPr>
            <a:spLocks noGrp="1"/>
          </p:cNvSpPr>
          <p:nvPr>
            <p:ph type="chart" idx="2"/>
          </p:nvPr>
        </p:nvSpPr>
        <p:spPr>
          <a:xfrm>
            <a:off x="579438" y="1028700"/>
            <a:ext cx="8107500" cy="3205125"/>
          </a:xfrm>
          <a:prstGeom prst="rect">
            <a:avLst/>
          </a:prstGeom>
          <a:noFill/>
          <a:ln>
            <a:noFill/>
          </a:ln>
        </p:spPr>
        <p:txBody>
          <a:bodyPr spcFirstLastPara="1" wrap="square" lIns="45700" tIns="45700" rIns="45700" bIns="45700" anchor="t" anchorCtr="0">
            <a:noAutofit/>
          </a:bodyPr>
          <a:lstStyle>
            <a:lvl1pPr marR="0" lvl="0" algn="l" rtl="0">
              <a:lnSpc>
                <a:spcPct val="90000"/>
              </a:lnSpc>
              <a:spcBef>
                <a:spcPts val="900"/>
              </a:spcBef>
              <a:spcAft>
                <a:spcPts val="0"/>
              </a:spcAft>
              <a:buClr>
                <a:schemeClr val="accent1"/>
              </a:buClr>
              <a:buSzPts val="2000"/>
              <a:buFont typeface="Twentieth Century"/>
              <a:buNone/>
              <a:defRPr sz="1500" b="0" i="0" u="none" strike="noStrike" cap="none">
                <a:solidFill>
                  <a:schemeClr val="dk1"/>
                </a:solidFill>
                <a:latin typeface="Twentieth Century"/>
                <a:ea typeface="Twentieth Century"/>
                <a:cs typeface="Twentieth Century"/>
                <a:sym typeface="Twentieth Century"/>
              </a:defRPr>
            </a:lvl1pPr>
            <a:lvl2pPr marR="0" lvl="1" algn="l" rtl="0">
              <a:lnSpc>
                <a:spcPct val="90000"/>
              </a:lnSpc>
              <a:spcBef>
                <a:spcPts val="150"/>
              </a:spcBef>
              <a:spcAft>
                <a:spcPts val="0"/>
              </a:spcAft>
              <a:buClr>
                <a:schemeClr val="accent1"/>
              </a:buClr>
              <a:buSzPts val="1600"/>
              <a:buFont typeface="Noto Sans Symbols"/>
              <a:buChar char="🢝"/>
              <a:defRPr sz="1200" b="0" i="0" u="none" strike="noStrike" cap="none">
                <a:solidFill>
                  <a:schemeClr val="dk1"/>
                </a:solidFill>
                <a:latin typeface="Twentieth Century"/>
                <a:ea typeface="Twentieth Century"/>
                <a:cs typeface="Twentieth Century"/>
                <a:sym typeface="Twentieth Century"/>
              </a:defRPr>
            </a:lvl2pPr>
            <a:lvl3pPr marR="0" lvl="2" algn="l" rtl="0">
              <a:lnSpc>
                <a:spcPct val="90000"/>
              </a:lnSpc>
              <a:spcBef>
                <a:spcPts val="300"/>
              </a:spcBef>
              <a:spcAft>
                <a:spcPts val="0"/>
              </a:spcAft>
              <a:buClr>
                <a:schemeClr val="accent1"/>
              </a:buClr>
              <a:buSzPts val="1200"/>
              <a:buFont typeface="Noto Sans Symbols"/>
              <a:buChar char="🢝"/>
              <a:defRPr sz="900" b="0" i="0" u="none" strike="noStrike" cap="none">
                <a:solidFill>
                  <a:schemeClr val="dk1"/>
                </a:solidFill>
                <a:latin typeface="Twentieth Century"/>
                <a:ea typeface="Twentieth Century"/>
                <a:cs typeface="Twentieth Century"/>
                <a:sym typeface="Twentieth Century"/>
              </a:defRPr>
            </a:lvl3pPr>
            <a:lvl4pPr marR="0" lvl="3" algn="l" rtl="0">
              <a:lnSpc>
                <a:spcPct val="90000"/>
              </a:lnSpc>
              <a:spcBef>
                <a:spcPts val="300"/>
              </a:spcBef>
              <a:spcAft>
                <a:spcPts val="0"/>
              </a:spcAft>
              <a:buClr>
                <a:schemeClr val="accent1"/>
              </a:buClr>
              <a:buSzPts val="1200"/>
              <a:buFont typeface="Noto Sans Symbols"/>
              <a:buChar char="🢝"/>
              <a:defRPr sz="900" b="0" i="0" u="none" strike="noStrike" cap="none">
                <a:solidFill>
                  <a:schemeClr val="dk1"/>
                </a:solidFill>
                <a:latin typeface="Twentieth Century"/>
                <a:ea typeface="Twentieth Century"/>
                <a:cs typeface="Twentieth Century"/>
                <a:sym typeface="Twentieth Century"/>
              </a:defRPr>
            </a:lvl4pPr>
            <a:lvl5pPr marR="0" lvl="4" algn="l" rtl="0">
              <a:lnSpc>
                <a:spcPct val="90000"/>
              </a:lnSpc>
              <a:spcBef>
                <a:spcPts val="300"/>
              </a:spcBef>
              <a:spcAft>
                <a:spcPts val="0"/>
              </a:spcAft>
              <a:buClr>
                <a:schemeClr val="accent1"/>
              </a:buClr>
              <a:buSzPts val="1200"/>
              <a:buFont typeface="Noto Sans Symbols"/>
              <a:buChar char="🢝"/>
              <a:defRPr sz="900" b="0" i="0" u="none" strike="noStrike" cap="none">
                <a:solidFill>
                  <a:schemeClr val="dk1"/>
                </a:solidFill>
                <a:latin typeface="Twentieth Century"/>
                <a:ea typeface="Twentieth Century"/>
                <a:cs typeface="Twentieth Century"/>
                <a:sym typeface="Twentieth Century"/>
              </a:defRPr>
            </a:lvl5pPr>
            <a:lvl6pPr marR="0" lvl="5" algn="l" rtl="0">
              <a:lnSpc>
                <a:spcPct val="90000"/>
              </a:lnSpc>
              <a:spcBef>
                <a:spcPts val="300"/>
              </a:spcBef>
              <a:spcAft>
                <a:spcPts val="0"/>
              </a:spcAft>
              <a:buClr>
                <a:schemeClr val="accent1"/>
              </a:buClr>
              <a:buSzPts val="1200"/>
              <a:buFont typeface="Noto Sans Symbols"/>
              <a:buChar char="🢝"/>
              <a:defRPr sz="900" b="0" i="0" u="none" strike="noStrike" cap="none">
                <a:solidFill>
                  <a:schemeClr val="dk1"/>
                </a:solidFill>
                <a:latin typeface="Twentieth Century"/>
                <a:ea typeface="Twentieth Century"/>
                <a:cs typeface="Twentieth Century"/>
                <a:sym typeface="Twentieth Century"/>
              </a:defRPr>
            </a:lvl6pPr>
            <a:lvl7pPr marR="0" lvl="6" algn="l" rtl="0">
              <a:lnSpc>
                <a:spcPct val="90000"/>
              </a:lnSpc>
              <a:spcBef>
                <a:spcPts val="300"/>
              </a:spcBef>
              <a:spcAft>
                <a:spcPts val="0"/>
              </a:spcAft>
              <a:buClr>
                <a:schemeClr val="accent1"/>
              </a:buClr>
              <a:buSzPts val="1200"/>
              <a:buFont typeface="Noto Sans Symbols"/>
              <a:buChar char="🢝"/>
              <a:defRPr sz="900" b="0" i="0" u="none" strike="noStrike" cap="none">
                <a:solidFill>
                  <a:schemeClr val="dk1"/>
                </a:solidFill>
                <a:latin typeface="Twentieth Century"/>
                <a:ea typeface="Twentieth Century"/>
                <a:cs typeface="Twentieth Century"/>
                <a:sym typeface="Twentieth Century"/>
              </a:defRPr>
            </a:lvl7pPr>
            <a:lvl8pPr marR="0" lvl="7" algn="l" rtl="0">
              <a:lnSpc>
                <a:spcPct val="90000"/>
              </a:lnSpc>
              <a:spcBef>
                <a:spcPts val="300"/>
              </a:spcBef>
              <a:spcAft>
                <a:spcPts val="0"/>
              </a:spcAft>
              <a:buClr>
                <a:schemeClr val="accent1"/>
              </a:buClr>
              <a:buSzPts val="1200"/>
              <a:buFont typeface="Noto Sans Symbols"/>
              <a:buChar char="🢝"/>
              <a:defRPr sz="900" b="0" i="0" u="none" strike="noStrike" cap="none">
                <a:solidFill>
                  <a:schemeClr val="dk1"/>
                </a:solidFill>
                <a:latin typeface="Twentieth Century"/>
                <a:ea typeface="Twentieth Century"/>
                <a:cs typeface="Twentieth Century"/>
                <a:sym typeface="Twentieth Century"/>
              </a:defRPr>
            </a:lvl8pPr>
            <a:lvl9pPr marR="0" lvl="8" algn="l" rtl="0">
              <a:lnSpc>
                <a:spcPct val="90000"/>
              </a:lnSpc>
              <a:spcBef>
                <a:spcPts val="300"/>
              </a:spcBef>
              <a:spcAft>
                <a:spcPts val="300"/>
              </a:spcAft>
              <a:buClr>
                <a:schemeClr val="accent1"/>
              </a:buClr>
              <a:buSzPts val="1200"/>
              <a:buFont typeface="Noto Sans Symbols"/>
              <a:buChar char="🢝"/>
              <a:defRPr sz="900" b="0" i="0" u="none" strike="noStrike" cap="none">
                <a:solidFill>
                  <a:schemeClr val="dk1"/>
                </a:solidFill>
                <a:latin typeface="Twentieth Century"/>
                <a:ea typeface="Twentieth Century"/>
                <a:cs typeface="Twentieth Century"/>
                <a:sym typeface="Twentieth Century"/>
              </a:defRPr>
            </a:lvl9pPr>
          </a:lstStyle>
          <a:p>
            <a:endParaRPr/>
          </a:p>
        </p:txBody>
      </p:sp>
    </p:spTree>
    <p:extLst>
      <p:ext uri="{BB962C8B-B14F-4D97-AF65-F5344CB8AC3E}">
        <p14:creationId xmlns:p14="http://schemas.microsoft.com/office/powerpoint/2010/main" val="34811004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image" Target="../media/image3.jpe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theme" Target="../theme/theme2.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image" Target="../media/image5.sv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theme" Target="../theme/theme3.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D6A294-F4DB-034C-9175-ED8E823062F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3" name="Picture 2" descr="Graphical user interface&#10;&#10;Description automatically generated with low confidence">
            <a:extLst>
              <a:ext uri="{FF2B5EF4-FFF2-40B4-BE49-F238E27FC236}">
                <a16:creationId xmlns:a16="http://schemas.microsoft.com/office/drawing/2014/main" id="{A925C6F4-B1A9-A146-EDC9-5ADA5DAB461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633368" y="4477653"/>
            <a:ext cx="1303164" cy="470864"/>
          </a:xfrm>
          <a:prstGeom prst="rect">
            <a:avLst/>
          </a:prstGeom>
        </p:spPr>
      </p:pic>
    </p:spTree>
    <p:extLst>
      <p:ext uri="{BB962C8B-B14F-4D97-AF65-F5344CB8AC3E}">
        <p14:creationId xmlns:p14="http://schemas.microsoft.com/office/powerpoint/2010/main" val="2961152104"/>
      </p:ext>
    </p:extLst>
  </p:cSld>
  <p:clrMap bg1="lt1" tx1="dk1" bg2="lt2" tx2="dk2" accent1="accent1" accent2="accent2" accent3="accent3" accent4="accent4" accent5="accent5" accent6="accent6" hlink="hlink" folHlink="folHlink"/>
  <p:sldLayoutIdLst>
    <p:sldLayoutId id="2147484031" r:id="rId1"/>
    <p:sldLayoutId id="2147484032" r:id="rId2"/>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A29B6D8-924B-0A4C-9293-D8D3F429C99C}"/>
              </a:ext>
            </a:extLst>
          </p:cNvPr>
          <p:cNvPicPr>
            <a:picLocks noChangeAspect="1"/>
          </p:cNvPicPr>
          <p:nvPr userDrawn="1"/>
        </p:nvPicPr>
        <p:blipFill rotWithShape="1">
          <a:blip r:embed="rId12" cstate="screen">
            <a:extLst>
              <a:ext uri="{28A0092B-C50C-407E-A947-70E740481C1C}">
                <a14:useLocalDpi xmlns:a14="http://schemas.microsoft.com/office/drawing/2010/main"/>
              </a:ext>
            </a:extLst>
          </a:blip>
          <a:srcRect/>
          <a:stretch/>
        </p:blipFill>
        <p:spPr>
          <a:xfrm rot="5400000">
            <a:off x="2004483" y="-2004484"/>
            <a:ext cx="5154386" cy="9163353"/>
          </a:xfrm>
          <a:prstGeom prst="rect">
            <a:avLst/>
          </a:prstGeom>
        </p:spPr>
      </p:pic>
      <p:sp>
        <p:nvSpPr>
          <p:cNvPr id="5" name="Rectangle 4">
            <a:extLst>
              <a:ext uri="{FF2B5EF4-FFF2-40B4-BE49-F238E27FC236}">
                <a16:creationId xmlns:a16="http://schemas.microsoft.com/office/drawing/2014/main" id="{D2B3DB5C-98CA-504F-AF90-7AA157DAE784}"/>
              </a:ext>
            </a:extLst>
          </p:cNvPr>
          <p:cNvSpPr/>
          <p:nvPr userDrawn="1"/>
        </p:nvSpPr>
        <p:spPr>
          <a:xfrm>
            <a:off x="-1" y="197225"/>
            <a:ext cx="9163353" cy="47512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579438" y="1181102"/>
            <a:ext cx="8107362" cy="3205163"/>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9">
            <a:extLst>
              <a:ext uri="{FF2B5EF4-FFF2-40B4-BE49-F238E27FC236}">
                <a16:creationId xmlns:a16="http://schemas.microsoft.com/office/drawing/2014/main" id="{3AC8437E-99AC-6B42-A455-0AFD4B092936}"/>
              </a:ext>
            </a:extLst>
          </p:cNvPr>
          <p:cNvSpPr>
            <a:spLocks noGrp="1"/>
          </p:cNvSpPr>
          <p:nvPr>
            <p:ph type="title"/>
          </p:nvPr>
        </p:nvSpPr>
        <p:spPr>
          <a:xfrm>
            <a:off x="462897" y="187327"/>
            <a:ext cx="7886700" cy="993775"/>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587092131"/>
      </p:ext>
    </p:extLst>
  </p:cSld>
  <p:clrMap bg1="lt1" tx1="dk1" bg2="lt2" tx2="dk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75" r:id="rId10"/>
  </p:sldLayoutIdLst>
  <p:txStyles>
    <p:titleStyle>
      <a:lvl1pPr algn="l" defTabSz="685800" rtl="0" eaLnBrk="1" latinLnBrk="0" hangingPunct="1">
        <a:lnSpc>
          <a:spcPct val="95000"/>
        </a:lnSpc>
        <a:spcBef>
          <a:spcPct val="0"/>
        </a:spcBef>
        <a:buNone/>
        <a:defRPr sz="2400" b="1" kern="1200" spc="0">
          <a:solidFill>
            <a:srgbClr val="0033CC"/>
          </a:solidFill>
          <a:latin typeface="+mj-lt"/>
          <a:ea typeface="+mj-ea"/>
          <a:cs typeface="+mj-cs"/>
        </a:defRPr>
      </a:lvl1pPr>
    </p:titleStyle>
    <p:bodyStyle>
      <a:lvl1pPr marL="342900" indent="-342900" algn="l" defTabSz="685800" rtl="0" eaLnBrk="1" latinLnBrk="0" hangingPunct="1">
        <a:lnSpc>
          <a:spcPct val="95000"/>
        </a:lnSpc>
        <a:spcBef>
          <a:spcPts val="1350"/>
        </a:spcBef>
        <a:buFont typeface="Arial" panose="020B0604020202020204" pitchFamily="34" charset="0"/>
        <a:buChar char="•"/>
        <a:defRPr sz="2000" kern="1200">
          <a:solidFill>
            <a:srgbClr val="58595B"/>
          </a:solidFill>
          <a:latin typeface="+mn-lt"/>
          <a:ea typeface="+mn-ea"/>
          <a:cs typeface="+mn-cs"/>
        </a:defRPr>
      </a:lvl1pPr>
      <a:lvl2pPr marL="628650" indent="-285750" algn="l" defTabSz="685800" rtl="0" eaLnBrk="1" latinLnBrk="0" hangingPunct="1">
        <a:lnSpc>
          <a:spcPct val="95000"/>
        </a:lnSpc>
        <a:spcBef>
          <a:spcPts val="675"/>
        </a:spcBef>
        <a:buFont typeface="Arial" panose="020B0604020202020204" pitchFamily="34" charset="0"/>
        <a:buChar char="•"/>
        <a:defRPr sz="1800" kern="1200">
          <a:solidFill>
            <a:srgbClr val="58595B"/>
          </a:solidFill>
          <a:latin typeface="+mn-lt"/>
          <a:ea typeface="+mn-ea"/>
          <a:cs typeface="+mn-cs"/>
        </a:defRPr>
      </a:lvl2pPr>
      <a:lvl3pPr marL="971550" indent="-285750" algn="l" defTabSz="685800" rtl="0" eaLnBrk="1" latinLnBrk="0" hangingPunct="1">
        <a:spcBef>
          <a:spcPct val="20000"/>
        </a:spcBef>
        <a:buFont typeface="Arial" panose="020B0604020202020204" pitchFamily="34" charset="0"/>
        <a:buChar char="•"/>
        <a:defRPr sz="1600" kern="1200">
          <a:solidFill>
            <a:srgbClr val="58595B"/>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400" kern="1200">
          <a:solidFill>
            <a:srgbClr val="58595B"/>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200" kern="1200">
          <a:solidFill>
            <a:srgbClr val="58595B"/>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F5066227-5975-4AA6-839C-7107024B1ACE}"/>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620931" y="4524433"/>
            <a:ext cx="2266951" cy="419042"/>
          </a:xfrm>
          <a:prstGeom prst="rect">
            <a:avLst/>
          </a:prstGeom>
        </p:spPr>
      </p:pic>
      <p:pic>
        <p:nvPicPr>
          <p:cNvPr id="4" name="Picture 3">
            <a:extLst>
              <a:ext uri="{FF2B5EF4-FFF2-40B4-BE49-F238E27FC236}">
                <a16:creationId xmlns:a16="http://schemas.microsoft.com/office/drawing/2014/main" id="{3A896EB2-B88C-D546-B396-90C3DC8B0949}"/>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929355916"/>
      </p:ext>
    </p:extLst>
  </p:cSld>
  <p:clrMap bg1="lt1" tx1="dk1" bg2="lt2" tx2="dk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jpeg"/><Relationship Id="rId7"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microsoft.com/office/2007/relationships/hdphoto" Target="../media/hdphoto3.wdp"/><Relationship Id="rId5" Type="http://schemas.openxmlformats.org/officeDocument/2006/relationships/image" Target="../media/image35.png"/><Relationship Id="rId4" Type="http://schemas.openxmlformats.org/officeDocument/2006/relationships/image" Target="../media/image34.png"/><Relationship Id="rId9"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40.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6ED2B-3B4D-03D7-0331-7670E34DFCD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E31D15C-1003-C5E4-0E3B-E404473D3831}"/>
              </a:ext>
            </a:extLst>
          </p:cNvPr>
          <p:cNvSpPr>
            <a:spLocks noGrp="1"/>
          </p:cNvSpPr>
          <p:nvPr>
            <p:ph type="ctrTitle"/>
          </p:nvPr>
        </p:nvSpPr>
        <p:spPr>
          <a:xfrm>
            <a:off x="351804" y="274319"/>
            <a:ext cx="8657442" cy="1184909"/>
          </a:xfrm>
        </p:spPr>
        <p:txBody>
          <a:bodyPr anchor="ctr">
            <a:noAutofit/>
          </a:bodyPr>
          <a:lstStyle/>
          <a:p>
            <a:r>
              <a:rPr lang="en-US" sz="4000" b="1" dirty="0">
                <a:latin typeface="Calibri" panose="020F0502020204030204" pitchFamily="34" charset="0"/>
                <a:cs typeface="Calibri" panose="020F0502020204030204" pitchFamily="34" charset="0"/>
              </a:rPr>
              <a:t>Road Towards </a:t>
            </a:r>
            <a:br>
              <a:rPr lang="en-US" sz="4000" b="1" dirty="0">
                <a:latin typeface="Calibri" panose="020F0502020204030204" pitchFamily="34" charset="0"/>
                <a:cs typeface="Calibri" panose="020F0502020204030204" pitchFamily="34" charset="0"/>
              </a:rPr>
            </a:br>
            <a:r>
              <a:rPr lang="en-US" sz="4000" b="1" dirty="0">
                <a:latin typeface="Calibri" panose="020F0502020204030204" pitchFamily="34" charset="0"/>
                <a:cs typeface="Calibri" panose="020F0502020204030204" pitchFamily="34" charset="0"/>
              </a:rPr>
              <a:t>New Mexico's Groundwater Security</a:t>
            </a:r>
          </a:p>
        </p:txBody>
      </p:sp>
      <p:pic>
        <p:nvPicPr>
          <p:cNvPr id="3" name="Picture 2" descr="A person standing next to a windmill&#10;&#10;AI-generated content may be incorrect.">
            <a:extLst>
              <a:ext uri="{FF2B5EF4-FFF2-40B4-BE49-F238E27FC236}">
                <a16:creationId xmlns:a16="http://schemas.microsoft.com/office/drawing/2014/main" id="{C3D43CA2-C410-0AD1-C7A2-6B5F92516CB9}"/>
              </a:ext>
            </a:extLst>
          </p:cNvPr>
          <p:cNvPicPr>
            <a:picLocks noChangeAspect="1"/>
          </p:cNvPicPr>
          <p:nvPr/>
        </p:nvPicPr>
        <p:blipFill>
          <a:blip r:embed="rId3"/>
          <a:srcRect l="335" r="8841" b="-4"/>
          <a:stretch>
            <a:fillRect/>
          </a:stretch>
        </p:blipFill>
        <p:spPr>
          <a:xfrm>
            <a:off x="351804" y="1459229"/>
            <a:ext cx="3752850" cy="3264408"/>
          </a:xfrm>
          <a:prstGeom prst="rect">
            <a:avLst/>
          </a:prstGeom>
          <a:noFill/>
        </p:spPr>
      </p:pic>
      <p:sp>
        <p:nvSpPr>
          <p:cNvPr id="7" name="Text Placeholder 6">
            <a:extLst>
              <a:ext uri="{FF2B5EF4-FFF2-40B4-BE49-F238E27FC236}">
                <a16:creationId xmlns:a16="http://schemas.microsoft.com/office/drawing/2014/main" id="{5491D76C-883D-A9DC-2B78-D7FC880B4F3E}"/>
              </a:ext>
            </a:extLst>
          </p:cNvPr>
          <p:cNvSpPr>
            <a:spLocks noGrp="1"/>
          </p:cNvSpPr>
          <p:nvPr>
            <p:ph type="body" sz="quarter" idx="4294967295"/>
          </p:nvPr>
        </p:nvSpPr>
        <p:spPr>
          <a:xfrm>
            <a:off x="4383786" y="2023353"/>
            <a:ext cx="4133850" cy="2000008"/>
          </a:xfrm>
          <a:prstGeom prst="rect">
            <a:avLst/>
          </a:prstGeom>
        </p:spPr>
        <p:txBody>
          <a:bodyPr anchor="t">
            <a:normAutofit/>
          </a:bodyPr>
          <a:lstStyle/>
          <a:p>
            <a:pPr marL="0" lvl="0" indent="0">
              <a:spcBef>
                <a:spcPts val="0"/>
              </a:spcBef>
              <a:spcAft>
                <a:spcPts val="600"/>
              </a:spcAft>
              <a:buClr>
                <a:srgbClr val="000000"/>
              </a:buClr>
              <a:buSzPts val="1400"/>
              <a:buFont typeface="Arial"/>
              <a:buNone/>
            </a:pPr>
            <a:r>
              <a:rPr lang="en-US" b="1" i="0" u="none" strike="noStrike" cap="none" dirty="0">
                <a:solidFill>
                  <a:schemeClr val="bg1"/>
                </a:solidFill>
                <a:latin typeface="Calibri" panose="020F0502020204030204" pitchFamily="34" charset="0"/>
                <a:cs typeface="Calibri" panose="020F0502020204030204" pitchFamily="34" charset="0"/>
              </a:rPr>
              <a:t>Gretel Follingstad, PhD</a:t>
            </a:r>
          </a:p>
          <a:p>
            <a:pPr marL="0" lvl="0" indent="0">
              <a:spcBef>
                <a:spcPts val="0"/>
              </a:spcBef>
              <a:spcAft>
                <a:spcPts val="600"/>
              </a:spcAft>
              <a:buClr>
                <a:srgbClr val="000000"/>
              </a:buClr>
              <a:buSzPts val="1400"/>
              <a:buFont typeface="Arial"/>
              <a:buNone/>
            </a:pPr>
            <a:r>
              <a:rPr lang="en-US" b="0" i="0" u="none" strike="noStrike" cap="none" dirty="0">
                <a:solidFill>
                  <a:schemeClr val="bg1"/>
                </a:solidFill>
                <a:latin typeface="Calibri" panose="020F0502020204030204" pitchFamily="34" charset="0"/>
                <a:cs typeface="Calibri" panose="020F0502020204030204" pitchFamily="34" charset="0"/>
              </a:rPr>
              <a:t>Senior Manager, Climate Resilient Water Systems</a:t>
            </a:r>
          </a:p>
          <a:p>
            <a:pPr marL="0" lvl="0" indent="0">
              <a:spcBef>
                <a:spcPts val="0"/>
              </a:spcBef>
              <a:spcAft>
                <a:spcPts val="600"/>
              </a:spcAft>
              <a:buClr>
                <a:srgbClr val="000000"/>
              </a:buClr>
              <a:buSzPts val="1400"/>
              <a:buFont typeface="Arial"/>
              <a:buNone/>
            </a:pPr>
            <a:r>
              <a:rPr lang="en-US" b="0" i="0" u="none" strike="noStrike" cap="none" dirty="0">
                <a:solidFill>
                  <a:schemeClr val="bg1"/>
                </a:solidFill>
                <a:latin typeface="Calibri" panose="020F0502020204030204" pitchFamily="34" charset="0"/>
                <a:cs typeface="Calibri" panose="020F0502020204030204" pitchFamily="34" charset="0"/>
              </a:rPr>
              <a:t>Environmental Defense Fund</a:t>
            </a:r>
          </a:p>
        </p:txBody>
      </p:sp>
    </p:spTree>
    <p:extLst>
      <p:ext uri="{BB962C8B-B14F-4D97-AF65-F5344CB8AC3E}">
        <p14:creationId xmlns:p14="http://schemas.microsoft.com/office/powerpoint/2010/main" val="3260927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AA71B-9880-FD07-5B7D-8C212537E2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166F84-7DBF-4CA5-69F4-8177229EB4FF}"/>
              </a:ext>
            </a:extLst>
          </p:cNvPr>
          <p:cNvSpPr>
            <a:spLocks noGrp="1"/>
          </p:cNvSpPr>
          <p:nvPr>
            <p:ph type="title"/>
          </p:nvPr>
        </p:nvSpPr>
        <p:spPr>
          <a:xfrm>
            <a:off x="0" y="195684"/>
            <a:ext cx="2619214" cy="2809983"/>
          </a:xfrm>
        </p:spPr>
        <p:txBody>
          <a:bodyPr anchor="t">
            <a:normAutofit fontScale="90000"/>
          </a:bodyPr>
          <a:lstStyle/>
          <a:p>
            <a:pPr algn="ctr"/>
            <a:r>
              <a:rPr lang="en-US" sz="3500" b="0" i="0" u="none" strike="noStrike" cap="none">
                <a:solidFill>
                  <a:schemeClr val="tx2">
                    <a:lumMod val="90000"/>
                    <a:lumOff val="10000"/>
                  </a:schemeClr>
                </a:solidFill>
                <a:latin typeface="Calibri" panose="020F0502020204030204" pitchFamily="34" charset="0"/>
                <a:ea typeface="Arial"/>
                <a:cs typeface="Calibri" panose="020F0502020204030204" pitchFamily="34" charset="0"/>
                <a:sym typeface="Arial"/>
              </a:rPr>
              <a:t>Groundwater declines reaching </a:t>
            </a:r>
            <a:br>
              <a:rPr lang="en-US" sz="3500" b="0" i="0" u="none" strike="noStrike" cap="none">
                <a:solidFill>
                  <a:schemeClr val="tx2">
                    <a:lumMod val="90000"/>
                    <a:lumOff val="10000"/>
                  </a:schemeClr>
                </a:solidFill>
                <a:latin typeface="Calibri" panose="020F0502020204030204" pitchFamily="34" charset="0"/>
                <a:ea typeface="Arial"/>
                <a:cs typeface="Calibri" panose="020F0502020204030204" pitchFamily="34" charset="0"/>
                <a:sym typeface="Arial"/>
              </a:rPr>
            </a:br>
            <a:r>
              <a:rPr lang="en-US" sz="3500" b="0" i="0" u="none" strike="noStrike" cap="none">
                <a:solidFill>
                  <a:schemeClr val="tx2">
                    <a:lumMod val="90000"/>
                    <a:lumOff val="10000"/>
                  </a:schemeClr>
                </a:solidFill>
                <a:latin typeface="Calibri" panose="020F0502020204030204" pitchFamily="34" charset="0"/>
                <a:ea typeface="Arial"/>
                <a:cs typeface="Calibri" panose="020F0502020204030204" pitchFamily="34" charset="0"/>
                <a:sym typeface="Arial"/>
              </a:rPr>
              <a:t>crisis levels </a:t>
            </a:r>
            <a:br>
              <a:rPr lang="en-US" sz="3500" b="0" i="0" u="none" strike="noStrike" cap="none">
                <a:solidFill>
                  <a:schemeClr val="tx2">
                    <a:lumMod val="90000"/>
                    <a:lumOff val="10000"/>
                  </a:schemeClr>
                </a:solidFill>
                <a:latin typeface="Calibri" panose="020F0502020204030204" pitchFamily="34" charset="0"/>
                <a:ea typeface="Arial"/>
                <a:cs typeface="Calibri" panose="020F0502020204030204" pitchFamily="34" charset="0"/>
                <a:sym typeface="Arial"/>
              </a:rPr>
            </a:br>
            <a:r>
              <a:rPr lang="en-US" sz="3500" b="0" i="0" u="none" strike="noStrike" cap="none">
                <a:solidFill>
                  <a:schemeClr val="tx2">
                    <a:lumMod val="90000"/>
                    <a:lumOff val="10000"/>
                  </a:schemeClr>
                </a:solidFill>
                <a:latin typeface="Calibri" panose="020F0502020204030204" pitchFamily="34" charset="0"/>
                <a:ea typeface="Arial"/>
                <a:cs typeface="Calibri" panose="020F0502020204030204" pitchFamily="34" charset="0"/>
                <a:sym typeface="Arial"/>
              </a:rPr>
              <a:t>in some </a:t>
            </a:r>
            <a:br>
              <a:rPr lang="en-US" sz="3500" b="0" i="0" u="none" strike="noStrike" cap="none">
                <a:solidFill>
                  <a:schemeClr val="tx2">
                    <a:lumMod val="90000"/>
                    <a:lumOff val="10000"/>
                  </a:schemeClr>
                </a:solidFill>
                <a:latin typeface="Calibri" panose="020F0502020204030204" pitchFamily="34" charset="0"/>
                <a:ea typeface="Arial"/>
                <a:cs typeface="Calibri" panose="020F0502020204030204" pitchFamily="34" charset="0"/>
                <a:sym typeface="Arial"/>
              </a:rPr>
            </a:br>
            <a:r>
              <a:rPr lang="en-US" sz="3500" b="0" i="0" u="none" strike="noStrike" cap="none">
                <a:solidFill>
                  <a:schemeClr val="tx2">
                    <a:lumMod val="90000"/>
                    <a:lumOff val="10000"/>
                  </a:schemeClr>
                </a:solidFill>
                <a:latin typeface="Calibri" panose="020F0502020204030204" pitchFamily="34" charset="0"/>
                <a:ea typeface="Arial"/>
                <a:cs typeface="Calibri" panose="020F0502020204030204" pitchFamily="34" charset="0"/>
                <a:sym typeface="Arial"/>
              </a:rPr>
              <a:t>areas of NM</a:t>
            </a:r>
          </a:p>
        </p:txBody>
      </p:sp>
      <p:pic>
        <p:nvPicPr>
          <p:cNvPr id="5" name="Picture 2">
            <a:extLst>
              <a:ext uri="{FF2B5EF4-FFF2-40B4-BE49-F238E27FC236}">
                <a16:creationId xmlns:a16="http://schemas.microsoft.com/office/drawing/2014/main" id="{E36BA2B8-F56E-00BB-37D9-F94BA85105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469"/>
          <a:stretch/>
        </p:blipFill>
        <p:spPr bwMode="auto">
          <a:xfrm>
            <a:off x="2619213" y="195262"/>
            <a:ext cx="4223289" cy="47563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FA008F3-4452-7E8E-1A36-00E825691C2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873" r="3755"/>
          <a:stretch/>
        </p:blipFill>
        <p:spPr bwMode="auto">
          <a:xfrm>
            <a:off x="6872435" y="678456"/>
            <a:ext cx="2147740" cy="378658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F7D1E99-25C5-5798-83AB-B34DBB04433C}"/>
              </a:ext>
            </a:extLst>
          </p:cNvPr>
          <p:cNvSpPr txBox="1"/>
          <p:nvPr/>
        </p:nvSpPr>
        <p:spPr>
          <a:xfrm>
            <a:off x="-2" y="3193490"/>
            <a:ext cx="2619214" cy="1754326"/>
          </a:xfrm>
          <a:prstGeom prst="rect">
            <a:avLst/>
          </a:prstGeom>
          <a:noFill/>
        </p:spPr>
        <p:txBody>
          <a:bodyPr wrap="square" lIns="91440" tIns="45720" rIns="91440" bIns="45720" anchor="t">
            <a:spAutoFit/>
          </a:bodyPr>
          <a:lstStyle/>
          <a:p>
            <a:pPr marL="342900" lvl="1" indent="0" algn="ctr">
              <a:buNone/>
            </a:pPr>
            <a:r>
              <a:rPr lang="en-US" sz="1800" b="1" i="1">
                <a:solidFill>
                  <a:srgbClr val="C97400"/>
                </a:solidFill>
                <a:latin typeface="Calibri"/>
                <a:cs typeface="Calibri"/>
              </a:rPr>
              <a:t>Aquifer drawdown threatens rural communities’ drinking water supply &amp; agricultural economies.</a:t>
            </a:r>
          </a:p>
        </p:txBody>
      </p:sp>
      <p:sp>
        <p:nvSpPr>
          <p:cNvPr id="11" name="Slide Number Placeholder 3">
            <a:extLst>
              <a:ext uri="{FF2B5EF4-FFF2-40B4-BE49-F238E27FC236}">
                <a16:creationId xmlns:a16="http://schemas.microsoft.com/office/drawing/2014/main" id="{61094DC0-9C92-B59A-DD27-BE98564FE08A}"/>
              </a:ext>
            </a:extLst>
          </p:cNvPr>
          <p:cNvSpPr txBox="1">
            <a:spLocks/>
          </p:cNvSpPr>
          <p:nvPr/>
        </p:nvSpPr>
        <p:spPr>
          <a:xfrm>
            <a:off x="8794376" y="4649788"/>
            <a:ext cx="349624" cy="28257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solidFill>
                  <a:schemeClr val="tx2">
                    <a:lumMod val="90000"/>
                    <a:lumOff val="10000"/>
                  </a:schemeClr>
                </a:solidFill>
                <a:latin typeface="Calibri" panose="020F0502020204030204" pitchFamily="34" charset="0"/>
                <a:cs typeface="Calibri" panose="020F0502020204030204" pitchFamily="34" charset="0"/>
              </a:rPr>
              <a:pPr algn="r"/>
              <a:t>10</a:t>
            </a:fld>
            <a:endParaRPr lang="en-US" sz="1200">
              <a:solidFill>
                <a:schemeClr val="tx2">
                  <a:lumMod val="90000"/>
                  <a:lumOff val="1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280825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66;p1">
            <a:extLst>
              <a:ext uri="{FF2B5EF4-FFF2-40B4-BE49-F238E27FC236}">
                <a16:creationId xmlns:a16="http://schemas.microsoft.com/office/drawing/2014/main" id="{6577E4CD-9D98-743D-10AA-36A541F6879A}"/>
              </a:ext>
            </a:extLst>
          </p:cNvPr>
          <p:cNvPicPr preferRelativeResize="0"/>
          <p:nvPr/>
        </p:nvPicPr>
        <p:blipFill>
          <a:blip r:embed="rId3">
            <a:alphaModFix/>
            <a:extLst>
              <a:ext uri="{BEBA8EAE-BF5A-486C-A8C5-ECC9F3942E4B}">
                <a14:imgProps xmlns:a14="http://schemas.microsoft.com/office/drawing/2010/main">
                  <a14:imgLayer r:embed="rId4">
                    <a14:imgEffect>
                      <a14:sharpenSoften amount="73000"/>
                    </a14:imgEffect>
                    <a14:imgEffect>
                      <a14:colorTemperature colorTemp="11500"/>
                    </a14:imgEffect>
                    <a14:imgEffect>
                      <a14:saturation sat="191000"/>
                    </a14:imgEffect>
                    <a14:imgEffect>
                      <a14:brightnessContrast bright="-32000" contrast="18000"/>
                    </a14:imgEffect>
                  </a14:imgLayer>
                </a14:imgProps>
              </a:ext>
            </a:extLst>
          </a:blip>
          <a:stretch>
            <a:fillRect/>
          </a:stretch>
        </p:blipFill>
        <p:spPr>
          <a:xfrm>
            <a:off x="4932406" y="1311088"/>
            <a:ext cx="4211594" cy="3135712"/>
          </a:xfrm>
          <a:prstGeom prst="rect">
            <a:avLst/>
          </a:prstGeom>
          <a:noFill/>
          <a:ln>
            <a:noFill/>
          </a:ln>
        </p:spPr>
      </p:pic>
      <p:sp>
        <p:nvSpPr>
          <p:cNvPr id="3" name="Subtitle 2">
            <a:extLst>
              <a:ext uri="{FF2B5EF4-FFF2-40B4-BE49-F238E27FC236}">
                <a16:creationId xmlns:a16="http://schemas.microsoft.com/office/drawing/2014/main" id="{8D08C8C4-C28F-48C0-8238-BC96324FD098}"/>
              </a:ext>
            </a:extLst>
          </p:cNvPr>
          <p:cNvSpPr>
            <a:spLocks noGrp="1"/>
          </p:cNvSpPr>
          <p:nvPr>
            <p:ph sz="half" idx="1"/>
          </p:nvPr>
        </p:nvSpPr>
        <p:spPr>
          <a:xfrm>
            <a:off x="175491" y="954139"/>
            <a:ext cx="4756914" cy="3994099"/>
          </a:xfrm>
        </p:spPr>
        <p:txBody>
          <a:bodyPr vert="horz" lIns="68580" tIns="34290" rIns="68580" bIns="34290" rtlCol="0" anchor="t">
            <a:noAutofit/>
          </a:bodyPr>
          <a:lstStyle/>
          <a:p>
            <a:pPr marL="0" indent="0">
              <a:buNone/>
            </a:pPr>
            <a:r>
              <a:rPr lang="en-US" sz="1900" b="1" u="sng">
                <a:solidFill>
                  <a:srgbClr val="002060"/>
                </a:solidFill>
                <a:latin typeface="Calibri" panose="020F0502020204030204" pitchFamily="34" charset="0"/>
                <a:ea typeface="Calibri"/>
                <a:cs typeface="Calibri" panose="020F0502020204030204" pitchFamily="34" charset="0"/>
              </a:rPr>
              <a:t>Legal Tools:</a:t>
            </a:r>
          </a:p>
          <a:p>
            <a:pPr marL="213995" indent="-213995">
              <a:buFont typeface="Wingdings" panose="05000000000000000000" pitchFamily="2" charset="2"/>
              <a:buChar char="v"/>
            </a:pPr>
            <a:r>
              <a:rPr lang="en-US" sz="1900">
                <a:solidFill>
                  <a:srgbClr val="002060"/>
                </a:solidFill>
                <a:latin typeface="Calibri" panose="020F0502020204030204" pitchFamily="34" charset="0"/>
                <a:ea typeface="Calibri"/>
                <a:cs typeface="Calibri" panose="020F0502020204030204" pitchFamily="34" charset="0"/>
              </a:rPr>
              <a:t>Prior Appropriation Enforcement</a:t>
            </a:r>
          </a:p>
          <a:p>
            <a:pPr marL="213995" indent="-213995">
              <a:buFont typeface="Wingdings" panose="05000000000000000000" pitchFamily="2" charset="2"/>
              <a:buChar char="v"/>
            </a:pPr>
            <a:r>
              <a:rPr lang="en-US" sz="1900">
                <a:solidFill>
                  <a:srgbClr val="002060"/>
                </a:solidFill>
                <a:latin typeface="Calibri" panose="020F0502020204030204" pitchFamily="34" charset="0"/>
                <a:ea typeface="Calibri"/>
                <a:cs typeface="Calibri" panose="020F0502020204030204" pitchFamily="34" charset="0"/>
              </a:rPr>
              <a:t>OSE Well Permit Conditions &amp; Protests</a:t>
            </a:r>
          </a:p>
          <a:p>
            <a:pPr marL="213995" indent="-213995">
              <a:buFont typeface="Wingdings" panose="05000000000000000000" pitchFamily="2" charset="2"/>
              <a:buChar char="v"/>
            </a:pPr>
            <a:r>
              <a:rPr lang="en-US" sz="1900">
                <a:solidFill>
                  <a:srgbClr val="002060"/>
                </a:solidFill>
                <a:latin typeface="Calibri" panose="020F0502020204030204" pitchFamily="34" charset="0"/>
                <a:ea typeface="Calibri"/>
                <a:cs typeface="Calibri" panose="020F0502020204030204" pitchFamily="34" charset="0"/>
              </a:rPr>
              <a:t>Metering Orders</a:t>
            </a:r>
          </a:p>
          <a:p>
            <a:pPr marL="213995" indent="-213995">
              <a:buFont typeface="Wingdings" panose="05000000000000000000" pitchFamily="2" charset="2"/>
              <a:buChar char="v"/>
            </a:pPr>
            <a:r>
              <a:rPr lang="en-US" sz="1900">
                <a:solidFill>
                  <a:srgbClr val="002060"/>
                </a:solidFill>
                <a:latin typeface="Calibri" panose="020F0502020204030204" pitchFamily="34" charset="0"/>
                <a:ea typeface="Calibri"/>
                <a:cs typeface="Calibri" panose="020F0502020204030204" pitchFamily="34" charset="0"/>
              </a:rPr>
              <a:t>OSE Criteria for Determination of Impairment</a:t>
            </a:r>
          </a:p>
          <a:p>
            <a:pPr marL="213995" indent="-213995">
              <a:buFont typeface="Wingdings" panose="05000000000000000000" pitchFamily="2" charset="2"/>
              <a:buChar char="v"/>
            </a:pPr>
            <a:r>
              <a:rPr lang="en-US" sz="1900">
                <a:solidFill>
                  <a:srgbClr val="002060"/>
                </a:solidFill>
                <a:latin typeface="Calibri" panose="020F0502020204030204" pitchFamily="34" charset="0"/>
                <a:ea typeface="Calibri"/>
                <a:cs typeface="Calibri" panose="020F0502020204030204" pitchFamily="34" charset="0"/>
              </a:rPr>
              <a:t>OSE Drawdown Standards </a:t>
            </a:r>
          </a:p>
          <a:p>
            <a:pPr marL="213995" indent="-213995">
              <a:buFont typeface="Wingdings" panose="05000000000000000000" pitchFamily="2" charset="2"/>
              <a:buChar char="v"/>
            </a:pPr>
            <a:r>
              <a:rPr lang="en-US" sz="1900">
                <a:solidFill>
                  <a:srgbClr val="002060"/>
                </a:solidFill>
                <a:latin typeface="Calibri" panose="020F0502020204030204" pitchFamily="34" charset="0"/>
                <a:ea typeface="Calibri"/>
                <a:cs typeface="Calibri" panose="020F0502020204030204" pitchFamily="34" charset="0"/>
              </a:rPr>
              <a:t>OSE Closure of Basins to New Appropriations</a:t>
            </a:r>
          </a:p>
          <a:p>
            <a:pPr marL="213995" indent="-213995">
              <a:buFont typeface="Wingdings" panose="05000000000000000000" pitchFamily="2" charset="2"/>
              <a:buChar char="v"/>
            </a:pPr>
            <a:r>
              <a:rPr lang="en-US" sz="1900">
                <a:solidFill>
                  <a:srgbClr val="002060"/>
                </a:solidFill>
                <a:latin typeface="Calibri" panose="020F0502020204030204" pitchFamily="34" charset="0"/>
                <a:ea typeface="Calibri"/>
                <a:cs typeface="Calibri" panose="020F0502020204030204" pitchFamily="34" charset="0"/>
              </a:rPr>
              <a:t>Regionalization of (Groundwater-dependent) Domestic Water Systems</a:t>
            </a:r>
            <a:endParaRPr lang="en-US" sz="1900">
              <a:solidFill>
                <a:srgbClr val="000000"/>
              </a:solidFill>
              <a:latin typeface="Calibri" panose="020F0502020204030204" pitchFamily="34" charset="0"/>
              <a:ea typeface="Calibri"/>
              <a:cs typeface="Calibri" panose="020F0502020204030204" pitchFamily="34" charset="0"/>
            </a:endParaRPr>
          </a:p>
        </p:txBody>
      </p:sp>
      <p:sp>
        <p:nvSpPr>
          <p:cNvPr id="8" name="Title 1">
            <a:extLst>
              <a:ext uri="{FF2B5EF4-FFF2-40B4-BE49-F238E27FC236}">
                <a16:creationId xmlns:a16="http://schemas.microsoft.com/office/drawing/2014/main" id="{1954B8A4-7056-E6DB-563D-22098605E8E3}"/>
              </a:ext>
            </a:extLst>
          </p:cNvPr>
          <p:cNvSpPr txBox="1">
            <a:spLocks/>
          </p:cNvSpPr>
          <p:nvPr/>
        </p:nvSpPr>
        <p:spPr>
          <a:xfrm>
            <a:off x="175491" y="184727"/>
            <a:ext cx="8186547" cy="838868"/>
          </a:xfrm>
          <a:prstGeom prst="rect">
            <a:avLst/>
          </a:prstGeom>
        </p:spPr>
        <p:txBody>
          <a:bodyPr vert="horz" lIns="68580" tIns="34290" rIns="68580" bIns="34290" rtlCol="0" anchor="ctr">
            <a:normAutofit/>
          </a:bodyPr>
          <a:lstStyle>
            <a:lvl1pPr algn="l" defTabSz="685800" rtl="0" eaLnBrk="1" latinLnBrk="0" hangingPunct="1">
              <a:lnSpc>
                <a:spcPct val="95000"/>
              </a:lnSpc>
              <a:spcBef>
                <a:spcPct val="0"/>
              </a:spcBef>
              <a:buNone/>
              <a:defRPr sz="2400" b="1" kern="1200" spc="0">
                <a:solidFill>
                  <a:srgbClr val="0033CC"/>
                </a:solidFill>
                <a:latin typeface="+mj-lt"/>
                <a:ea typeface="+mj-ea"/>
                <a:cs typeface="+mj-cs"/>
              </a:defRPr>
            </a:lvl1pPr>
          </a:lstStyle>
          <a:p>
            <a:pPr>
              <a:buClrTx/>
              <a:buFontTx/>
            </a:pPr>
            <a:r>
              <a:rPr lang="en-US" sz="3500" b="0">
                <a:solidFill>
                  <a:srgbClr val="003FBE"/>
                </a:solidFill>
                <a:latin typeface="Calibri"/>
                <a:ea typeface="Calibri"/>
                <a:cs typeface="Calibri"/>
              </a:rPr>
              <a:t>Current Groundwater Management Tools</a:t>
            </a:r>
          </a:p>
        </p:txBody>
      </p:sp>
      <p:sp>
        <p:nvSpPr>
          <p:cNvPr id="9" name="Google Shape;214;p8">
            <a:extLst>
              <a:ext uri="{FF2B5EF4-FFF2-40B4-BE49-F238E27FC236}">
                <a16:creationId xmlns:a16="http://schemas.microsoft.com/office/drawing/2014/main" id="{EF3CB011-10BD-E766-85FA-58375299915C}"/>
              </a:ext>
            </a:extLst>
          </p:cNvPr>
          <p:cNvSpPr txBox="1">
            <a:spLocks/>
          </p:cNvSpPr>
          <p:nvPr/>
        </p:nvSpPr>
        <p:spPr>
          <a:xfrm>
            <a:off x="8789988" y="4659313"/>
            <a:ext cx="354012" cy="28892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buSzPts val="1300"/>
            </a:pPr>
            <a:fld id="{00000000-1234-1234-1234-123412341234}" type="slidenum">
              <a:rPr lang="en-US" sz="1200" smtClean="0">
                <a:solidFill>
                  <a:schemeClr val="tx2">
                    <a:lumMod val="90000"/>
                    <a:lumOff val="10000"/>
                  </a:schemeClr>
                </a:solidFill>
                <a:latin typeface="Calibri" panose="020F0502020204030204" pitchFamily="34" charset="0"/>
                <a:cs typeface="Calibri" panose="020F0502020204030204" pitchFamily="34" charset="0"/>
              </a:rPr>
              <a:pPr algn="r">
                <a:buSzPts val="1300"/>
              </a:pPr>
              <a:t>11</a:t>
            </a:fld>
            <a:endParaRPr lang="en-US" sz="1200">
              <a:solidFill>
                <a:schemeClr val="tx2">
                  <a:lumMod val="90000"/>
                  <a:lumOff val="1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381326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6" name="Google Shape;146;g33b2722dad3_0_23"/>
          <p:cNvPicPr preferRelativeResize="0"/>
          <p:nvPr/>
        </p:nvPicPr>
        <p:blipFill>
          <a:blip r:embed="rId3">
            <a:alphaModFix/>
          </a:blip>
          <a:srcRect r="56259"/>
          <a:stretch/>
        </p:blipFill>
        <p:spPr>
          <a:xfrm>
            <a:off x="5096932" y="1"/>
            <a:ext cx="3843427" cy="5143500"/>
          </a:xfrm>
          <a:prstGeom prst="rect">
            <a:avLst/>
          </a:prstGeom>
          <a:noFill/>
          <a:ln>
            <a:noFill/>
          </a:ln>
        </p:spPr>
      </p:pic>
      <p:sp>
        <p:nvSpPr>
          <p:cNvPr id="144" name="Google Shape;144;g33b2722dad3_0_23"/>
          <p:cNvSpPr txBox="1">
            <a:spLocks noGrp="1"/>
          </p:cNvSpPr>
          <p:nvPr>
            <p:ph type="title" idx="4294967295"/>
          </p:nvPr>
        </p:nvSpPr>
        <p:spPr>
          <a:xfrm>
            <a:off x="161364" y="181535"/>
            <a:ext cx="5037957" cy="853889"/>
          </a:xfrm>
          <a:prstGeom prst="rect">
            <a:avLst/>
          </a:prstGeom>
        </p:spPr>
        <p:txBody>
          <a:bodyPr spcFirstLastPara="1" vert="horz" wrap="square" lIns="68569" tIns="34275" rIns="68569" bIns="34275" rtlCol="0" anchor="ctr" anchorCtr="0">
            <a:noAutofit/>
          </a:bodyPr>
          <a:lstStyle/>
          <a:p>
            <a:r>
              <a:rPr lang="en-US" sz="2800" b="0" dirty="0">
                <a:solidFill>
                  <a:srgbClr val="003FBE"/>
                </a:solidFill>
                <a:latin typeface="Calibri"/>
                <a:ea typeface="Calibri"/>
                <a:cs typeface="Calibri"/>
              </a:rPr>
              <a:t>Managed Groundwater Declines – NM OSE GW Basin Designations</a:t>
            </a:r>
          </a:p>
        </p:txBody>
      </p:sp>
      <p:sp>
        <p:nvSpPr>
          <p:cNvPr id="145" name="Google Shape;145;g33b2722dad3_0_23"/>
          <p:cNvSpPr txBox="1">
            <a:spLocks noGrp="1"/>
          </p:cNvSpPr>
          <p:nvPr>
            <p:ph idx="4294967295"/>
          </p:nvPr>
        </p:nvSpPr>
        <p:spPr>
          <a:xfrm>
            <a:off x="203640" y="1143001"/>
            <a:ext cx="4835597" cy="3393852"/>
          </a:xfrm>
          <a:prstGeom prst="rect">
            <a:avLst/>
          </a:prstGeom>
        </p:spPr>
        <p:txBody>
          <a:bodyPr spcFirstLastPara="1" vert="horz" wrap="square" lIns="68569" tIns="34275" rIns="68569" bIns="34275" rtlCol="0" anchor="t" anchorCtr="0">
            <a:normAutofit fontScale="85000" lnSpcReduction="20000"/>
          </a:bodyPr>
          <a:lstStyle/>
          <a:p>
            <a:pPr marL="342900" indent="-342900"/>
            <a:r>
              <a:rPr lang="en-US" dirty="0">
                <a:solidFill>
                  <a:srgbClr val="002060"/>
                </a:solidFill>
                <a:latin typeface="Calibri" panose="020F0502020204030204" pitchFamily="34" charset="0"/>
                <a:cs typeface="Calibri" panose="020F0502020204030204" pitchFamily="34" charset="0"/>
              </a:rPr>
              <a:t>Closed Basins = no new appropriations allowed</a:t>
            </a:r>
          </a:p>
          <a:p>
            <a:pPr marL="342900" indent="-342900"/>
            <a:r>
              <a:rPr lang="en-US" dirty="0">
                <a:solidFill>
                  <a:srgbClr val="002060"/>
                </a:solidFill>
                <a:latin typeface="Calibri" panose="020F0502020204030204" pitchFamily="34" charset="0"/>
                <a:cs typeface="Calibri" panose="020F0502020204030204" pitchFamily="34" charset="0"/>
              </a:rPr>
              <a:t>Critical Management Areas (CMAs) are areas of excessive rates of water level declines – which  trigger further use restrictions.</a:t>
            </a:r>
          </a:p>
          <a:p>
            <a:pPr marL="342900" indent="-342900"/>
            <a:r>
              <a:rPr lang="en-US" dirty="0">
                <a:solidFill>
                  <a:srgbClr val="002060"/>
                </a:solidFill>
                <a:latin typeface="Calibri" panose="020F0502020204030204" pitchFamily="34" charset="0"/>
                <a:cs typeface="Calibri" panose="020F0502020204030204" pitchFamily="34" charset="0"/>
              </a:rPr>
              <a:t>Most CMAs are on a 2040-2058 planning horizon (40 years). </a:t>
            </a:r>
          </a:p>
          <a:p>
            <a:pPr lvl="1" indent="-342900"/>
            <a:r>
              <a:rPr lang="en-US" sz="1800" dirty="0">
                <a:solidFill>
                  <a:srgbClr val="002060"/>
                </a:solidFill>
                <a:latin typeface="Calibri" panose="020F0502020204030204" pitchFamily="34" charset="0"/>
                <a:cs typeface="Calibri" panose="020F0502020204030204" pitchFamily="34" charset="0"/>
              </a:rPr>
              <a:t>Aquifer management regulations don’t include parameters for when an aquifer is at the end of its useful life.</a:t>
            </a:r>
            <a:endParaRPr lang="en-US" dirty="0">
              <a:solidFill>
                <a:srgbClr val="002060"/>
              </a:solidFill>
              <a:latin typeface="Calibri" panose="020F0502020204030204" pitchFamily="34" charset="0"/>
              <a:cs typeface="Calibri" panose="020F0502020204030204" pitchFamily="34" charset="0"/>
            </a:endParaRPr>
          </a:p>
          <a:p>
            <a:r>
              <a:rPr lang="en-US" sz="2000" dirty="0">
                <a:solidFill>
                  <a:srgbClr val="002060"/>
                </a:solidFill>
                <a:latin typeface="Calibri" panose="020F0502020204030204" pitchFamily="34" charset="0"/>
                <a:cs typeface="Calibri" panose="020F0502020204030204" pitchFamily="34" charset="0"/>
              </a:rPr>
              <a:t>Addressing any impairment to existing rights as grounds for denial of new groundwater permits ~ would eliminate nearly all new water uses. </a:t>
            </a:r>
          </a:p>
        </p:txBody>
      </p:sp>
      <p:sp>
        <p:nvSpPr>
          <p:cNvPr id="2" name="Slide Number Placeholder 3">
            <a:extLst>
              <a:ext uri="{FF2B5EF4-FFF2-40B4-BE49-F238E27FC236}">
                <a16:creationId xmlns:a16="http://schemas.microsoft.com/office/drawing/2014/main" id="{9F500A53-08DF-DA1C-9467-F4777CEA2274}"/>
              </a:ext>
            </a:extLst>
          </p:cNvPr>
          <p:cNvSpPr txBox="1">
            <a:spLocks/>
          </p:cNvSpPr>
          <p:nvPr/>
        </p:nvSpPr>
        <p:spPr>
          <a:xfrm>
            <a:off x="8706971" y="4649788"/>
            <a:ext cx="437029" cy="28257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solidFill>
                  <a:schemeClr val="tx2">
                    <a:lumMod val="90000"/>
                    <a:lumOff val="10000"/>
                  </a:schemeClr>
                </a:solidFill>
                <a:latin typeface="Calibri" panose="020F0502020204030204" pitchFamily="34" charset="0"/>
                <a:cs typeface="Calibri" panose="020F0502020204030204" pitchFamily="34" charset="0"/>
              </a:rPr>
              <a:pPr algn="r"/>
              <a:t>12</a:t>
            </a:fld>
            <a:endParaRPr lang="en-US" sz="1200">
              <a:solidFill>
                <a:schemeClr val="tx2">
                  <a:lumMod val="90000"/>
                  <a:lumOff val="1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6F958-D96D-D25F-C385-6800E8D6526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0ED3DAC-06F7-C08B-F984-9D5F6E778F8D}"/>
              </a:ext>
            </a:extLst>
          </p:cNvPr>
          <p:cNvSpPr>
            <a:spLocks noGrp="1"/>
          </p:cNvSpPr>
          <p:nvPr>
            <p:ph sz="half" idx="1"/>
          </p:nvPr>
        </p:nvSpPr>
        <p:spPr>
          <a:xfrm>
            <a:off x="182004" y="1069974"/>
            <a:ext cx="4786685" cy="3791138"/>
          </a:xfrm>
        </p:spPr>
        <p:txBody>
          <a:bodyPr vert="horz" lIns="68580" tIns="34290" rIns="68580" bIns="34290" rtlCol="0" anchor="t">
            <a:noAutofit/>
          </a:bodyPr>
          <a:lstStyle/>
          <a:p>
            <a:pPr marL="0" indent="0">
              <a:buNone/>
            </a:pPr>
            <a:r>
              <a:rPr lang="en-US" b="1" u="sng">
                <a:solidFill>
                  <a:srgbClr val="002060"/>
                </a:solidFill>
                <a:latin typeface="Calibri"/>
                <a:ea typeface="Calibri"/>
                <a:cs typeface="Calibri"/>
              </a:rPr>
              <a:t>Management Tools</a:t>
            </a:r>
          </a:p>
          <a:p>
            <a:pPr marL="213995" indent="-213995">
              <a:buFont typeface="Wingdings" panose="05000000000000000000" pitchFamily="2" charset="2"/>
              <a:buChar char="v"/>
            </a:pPr>
            <a:r>
              <a:rPr lang="en-US">
                <a:solidFill>
                  <a:srgbClr val="002060"/>
                </a:solidFill>
                <a:latin typeface="Calibri"/>
                <a:ea typeface="Calibri"/>
                <a:cs typeface="Calibri"/>
              </a:rPr>
              <a:t>ISC Buy &amp; Dry Program (Lower Pecos Settlement)</a:t>
            </a:r>
          </a:p>
          <a:p>
            <a:pPr marL="213995" indent="-213995">
              <a:buFont typeface="Wingdings" panose="05000000000000000000" pitchFamily="2" charset="2"/>
              <a:buChar char="v"/>
            </a:pPr>
            <a:r>
              <a:rPr lang="en-US">
                <a:solidFill>
                  <a:srgbClr val="002060"/>
                </a:solidFill>
                <a:latin typeface="Calibri"/>
                <a:ea typeface="Calibri"/>
                <a:cs typeface="Calibri"/>
              </a:rPr>
              <a:t>Managed Recharge (ABCWUA) and Aquifer Storage &amp; Recovery (ABCWUA &amp; Rio Rancho)</a:t>
            </a:r>
          </a:p>
          <a:p>
            <a:pPr marL="213995" indent="-213995">
              <a:buFont typeface="Wingdings" panose="05000000000000000000" pitchFamily="2" charset="2"/>
              <a:buChar char="v"/>
            </a:pPr>
            <a:r>
              <a:rPr lang="en-US">
                <a:solidFill>
                  <a:srgbClr val="002060"/>
                </a:solidFill>
                <a:latin typeface="Calibri"/>
                <a:ea typeface="Calibri"/>
                <a:cs typeface="Calibri"/>
              </a:rPr>
              <a:t>Forbearance-Leasing Programs </a:t>
            </a:r>
          </a:p>
          <a:p>
            <a:pPr marL="213995" indent="-213995">
              <a:buFont typeface="Wingdings" panose="05000000000000000000" pitchFamily="2" charset="2"/>
              <a:buChar char="v"/>
            </a:pPr>
            <a:r>
              <a:rPr lang="en-US">
                <a:solidFill>
                  <a:srgbClr val="002060"/>
                </a:solidFill>
                <a:latin typeface="Calibri"/>
                <a:ea typeface="Calibri"/>
                <a:cs typeface="Calibri"/>
              </a:rPr>
              <a:t>Conservation Water Programs</a:t>
            </a:r>
          </a:p>
          <a:p>
            <a:pPr marL="213995" indent="-213995">
              <a:buFont typeface="Wingdings,Sans-Serif" panose="05000000000000000000" pitchFamily="2" charset="2"/>
              <a:buChar char="v"/>
            </a:pPr>
            <a:r>
              <a:rPr lang="en-US">
                <a:solidFill>
                  <a:srgbClr val="002060"/>
                </a:solidFill>
                <a:latin typeface="Calibri"/>
                <a:ea typeface="Calibri"/>
                <a:cs typeface="Calibri"/>
              </a:rPr>
              <a:t>Farm Bill Programs (CRP)</a:t>
            </a:r>
            <a:endParaRPr lang="en-US">
              <a:solidFill>
                <a:srgbClr val="000000"/>
              </a:solidFill>
              <a:latin typeface="Calibri"/>
              <a:ea typeface="Calibri"/>
              <a:cs typeface="Calibri"/>
            </a:endParaRPr>
          </a:p>
          <a:p>
            <a:pPr marL="213995" indent="-213995">
              <a:buFont typeface="Wingdings,Sans-Serif" panose="05000000000000000000" pitchFamily="2" charset="2"/>
              <a:buChar char="v"/>
            </a:pPr>
            <a:endParaRPr lang="en-US">
              <a:solidFill>
                <a:srgbClr val="002060"/>
              </a:solidFill>
              <a:latin typeface="Calibri"/>
              <a:ea typeface="Calibri"/>
              <a:cs typeface="Calibri"/>
            </a:endParaRPr>
          </a:p>
          <a:p>
            <a:pPr marL="213995" indent="-213995">
              <a:buFont typeface="Wingdings" panose="05000000000000000000" pitchFamily="2" charset="2"/>
              <a:buChar char="v"/>
            </a:pPr>
            <a:endParaRPr lang="en-US">
              <a:solidFill>
                <a:srgbClr val="002060"/>
              </a:solidFill>
              <a:latin typeface="Calibri"/>
              <a:ea typeface="Calibri"/>
              <a:cs typeface="Calibri"/>
            </a:endParaRPr>
          </a:p>
        </p:txBody>
      </p:sp>
      <p:sp>
        <p:nvSpPr>
          <p:cNvPr id="2" name="Title 1">
            <a:extLst>
              <a:ext uri="{FF2B5EF4-FFF2-40B4-BE49-F238E27FC236}">
                <a16:creationId xmlns:a16="http://schemas.microsoft.com/office/drawing/2014/main" id="{F6506FE2-5B23-5D6F-778E-D6A7CE17A10A}"/>
              </a:ext>
            </a:extLst>
          </p:cNvPr>
          <p:cNvSpPr>
            <a:spLocks noGrp="1"/>
          </p:cNvSpPr>
          <p:nvPr>
            <p:ph type="title"/>
          </p:nvPr>
        </p:nvSpPr>
        <p:spPr>
          <a:xfrm>
            <a:off x="184728" y="215430"/>
            <a:ext cx="8099461" cy="855988"/>
          </a:xfrm>
        </p:spPr>
        <p:txBody>
          <a:bodyPr vert="horz" lIns="68580" tIns="34290" rIns="68580" bIns="34290" rtlCol="0" anchor="ctr">
            <a:normAutofit/>
          </a:bodyPr>
          <a:lstStyle/>
          <a:p>
            <a:r>
              <a:rPr lang="en-US" sz="3500" b="0">
                <a:solidFill>
                  <a:srgbClr val="003FBE"/>
                </a:solidFill>
                <a:latin typeface="Calibri"/>
                <a:ea typeface="Calibri"/>
                <a:cs typeface="Calibri"/>
              </a:rPr>
              <a:t>Current Groundwater Management Tools</a:t>
            </a:r>
          </a:p>
        </p:txBody>
      </p:sp>
      <p:sp>
        <p:nvSpPr>
          <p:cNvPr id="6" name="Google Shape;214;p8">
            <a:extLst>
              <a:ext uri="{FF2B5EF4-FFF2-40B4-BE49-F238E27FC236}">
                <a16:creationId xmlns:a16="http://schemas.microsoft.com/office/drawing/2014/main" id="{D0A5700C-64F2-4047-A391-14E1D88EA95E}"/>
              </a:ext>
            </a:extLst>
          </p:cNvPr>
          <p:cNvSpPr txBox="1">
            <a:spLocks/>
          </p:cNvSpPr>
          <p:nvPr/>
        </p:nvSpPr>
        <p:spPr>
          <a:xfrm>
            <a:off x="8789988" y="4659313"/>
            <a:ext cx="354012" cy="28892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buSzPts val="1300"/>
            </a:pPr>
            <a:fld id="{00000000-1234-1234-1234-123412341234}" type="slidenum">
              <a:rPr lang="en-US" sz="1200" smtClean="0">
                <a:solidFill>
                  <a:schemeClr val="tx2">
                    <a:lumMod val="90000"/>
                    <a:lumOff val="10000"/>
                  </a:schemeClr>
                </a:solidFill>
                <a:latin typeface="Calibri" panose="020F0502020204030204" pitchFamily="34" charset="0"/>
                <a:cs typeface="Calibri" panose="020F0502020204030204" pitchFamily="34" charset="0"/>
              </a:rPr>
              <a:pPr algn="r">
                <a:buSzPts val="1300"/>
              </a:pPr>
              <a:t>13</a:t>
            </a:fld>
            <a:endParaRPr lang="en-US" sz="1200">
              <a:solidFill>
                <a:schemeClr val="tx2">
                  <a:lumMod val="90000"/>
                  <a:lumOff val="10000"/>
                </a:schemeClr>
              </a:solidFill>
              <a:latin typeface="Calibri" panose="020F0502020204030204" pitchFamily="34" charset="0"/>
              <a:cs typeface="Calibri" panose="020F0502020204030204" pitchFamily="34" charset="0"/>
            </a:endParaRPr>
          </a:p>
        </p:txBody>
      </p:sp>
      <p:sp>
        <p:nvSpPr>
          <p:cNvPr id="7" name="Subtitle 2">
            <a:extLst>
              <a:ext uri="{FF2B5EF4-FFF2-40B4-BE49-F238E27FC236}">
                <a16:creationId xmlns:a16="http://schemas.microsoft.com/office/drawing/2014/main" id="{08437CEA-2DD8-84F9-F28D-85EF5B2C0CB9}"/>
              </a:ext>
            </a:extLst>
          </p:cNvPr>
          <p:cNvSpPr txBox="1">
            <a:spLocks/>
          </p:cNvSpPr>
          <p:nvPr/>
        </p:nvSpPr>
        <p:spPr>
          <a:xfrm>
            <a:off x="5023879" y="1069974"/>
            <a:ext cx="3716709" cy="2797176"/>
          </a:xfrm>
          <a:prstGeom prst="rect">
            <a:avLst/>
          </a:prstGeom>
        </p:spPr>
        <p:txBody>
          <a:bodyPr vert="horz" lIns="68580" tIns="34290" rIns="68580" bIns="34290" rtlCol="0" anchor="t">
            <a:noAutofit/>
          </a:bodyPr>
          <a:lstStyle>
            <a:lvl1pPr marL="342900" indent="-342900" algn="l" defTabSz="685800" rtl="0" eaLnBrk="1" latinLnBrk="0" hangingPunct="1">
              <a:lnSpc>
                <a:spcPct val="95000"/>
              </a:lnSpc>
              <a:spcBef>
                <a:spcPts val="1350"/>
              </a:spcBef>
              <a:buFont typeface="Arial" panose="020B0604020202020204" pitchFamily="34" charset="0"/>
              <a:buChar char="•"/>
              <a:defRPr sz="2000" kern="1200">
                <a:solidFill>
                  <a:srgbClr val="72757E"/>
                </a:solidFill>
                <a:latin typeface="+mn-lt"/>
                <a:ea typeface="+mn-ea"/>
                <a:cs typeface="+mn-cs"/>
              </a:defRPr>
            </a:lvl1pPr>
            <a:lvl2pPr marL="628650" indent="-285750" algn="l" defTabSz="685800" rtl="0" eaLnBrk="1" latinLnBrk="0" hangingPunct="1">
              <a:lnSpc>
                <a:spcPct val="95000"/>
              </a:lnSpc>
              <a:spcBef>
                <a:spcPts val="675"/>
              </a:spcBef>
              <a:buFont typeface="Arial" panose="020B0604020202020204" pitchFamily="34" charset="0"/>
              <a:buChar char="•"/>
              <a:defRPr sz="1800" kern="1200">
                <a:solidFill>
                  <a:srgbClr val="72757E"/>
                </a:solidFill>
                <a:latin typeface="+mn-lt"/>
                <a:ea typeface="+mn-ea"/>
                <a:cs typeface="+mn-cs"/>
              </a:defRPr>
            </a:lvl2pPr>
            <a:lvl3pPr marL="971550" indent="-285750" algn="l" defTabSz="685800" rtl="0" eaLnBrk="1" latinLnBrk="0" hangingPunct="1">
              <a:spcBef>
                <a:spcPct val="20000"/>
              </a:spcBef>
              <a:buFont typeface="Arial" panose="020B0604020202020204" pitchFamily="34" charset="0"/>
              <a:buChar char="•"/>
              <a:defRPr sz="1600" kern="1200">
                <a:solidFill>
                  <a:srgbClr val="72757E"/>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rgbClr val="72757E"/>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200" kern="1200">
                <a:solidFill>
                  <a:srgbClr val="72757E"/>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9pPr>
          </a:lstStyle>
          <a:p>
            <a:pPr marL="213995" indent="-213995">
              <a:buClrTx/>
              <a:buFont typeface="Wingdings,Sans-Serif" panose="05000000000000000000" pitchFamily="2" charset="2"/>
              <a:buChar char="v"/>
            </a:pPr>
            <a:r>
              <a:rPr lang="en-US">
                <a:solidFill>
                  <a:srgbClr val="002060"/>
                </a:solidFill>
                <a:latin typeface="Calibri"/>
                <a:ea typeface="Calibri"/>
                <a:cs typeface="Calibri"/>
              </a:rPr>
              <a:t>Streamflow Augmentation</a:t>
            </a:r>
            <a:endParaRPr lang="en-US">
              <a:solidFill>
                <a:srgbClr val="000000"/>
              </a:solidFill>
              <a:latin typeface="Calibri"/>
              <a:ea typeface="Calibri"/>
              <a:cs typeface="Calibri"/>
            </a:endParaRPr>
          </a:p>
          <a:p>
            <a:pPr marL="213995" indent="-213995">
              <a:buClrTx/>
              <a:buFont typeface="Wingdings,Sans-Serif" panose="05000000000000000000" pitchFamily="2" charset="2"/>
              <a:buChar char="v"/>
            </a:pPr>
            <a:r>
              <a:rPr lang="en-US">
                <a:solidFill>
                  <a:srgbClr val="002060"/>
                </a:solidFill>
                <a:latin typeface="Calibri"/>
                <a:ea typeface="Calibri"/>
                <a:cs typeface="Calibri"/>
              </a:rPr>
              <a:t>Open ET = Remote Sensing</a:t>
            </a:r>
            <a:endParaRPr lang="en-US">
              <a:solidFill>
                <a:srgbClr val="000000"/>
              </a:solidFill>
              <a:latin typeface="Calibri"/>
              <a:ea typeface="Calibri"/>
              <a:cs typeface="Calibri"/>
            </a:endParaRPr>
          </a:p>
          <a:p>
            <a:pPr marL="213995" indent="-213995">
              <a:buClrTx/>
              <a:buFont typeface="Wingdings,Sans-Serif" panose="05000000000000000000" pitchFamily="2" charset="2"/>
              <a:buChar char="v"/>
            </a:pPr>
            <a:r>
              <a:rPr lang="en-US">
                <a:solidFill>
                  <a:srgbClr val="002060"/>
                </a:solidFill>
                <a:latin typeface="Calibri"/>
                <a:ea typeface="Calibri"/>
                <a:cs typeface="Calibri"/>
              </a:rPr>
              <a:t>Graceful Failure</a:t>
            </a:r>
            <a:endParaRPr lang="en-US">
              <a:solidFill>
                <a:srgbClr val="000000"/>
              </a:solidFill>
              <a:latin typeface="Calibri"/>
              <a:ea typeface="Calibri"/>
              <a:cs typeface="Calibri"/>
            </a:endParaRPr>
          </a:p>
          <a:p>
            <a:pPr marL="213995" indent="-213995">
              <a:buClrTx/>
              <a:buFont typeface="Wingdings,Sans-Serif" panose="05000000000000000000" pitchFamily="2" charset="2"/>
              <a:buChar char="v"/>
            </a:pPr>
            <a:endParaRPr lang="en-US">
              <a:solidFill>
                <a:srgbClr val="002060"/>
              </a:solidFill>
              <a:latin typeface="Calibri"/>
              <a:ea typeface="Calibri"/>
              <a:cs typeface="Calibri"/>
            </a:endParaRPr>
          </a:p>
          <a:p>
            <a:pPr marL="213995" indent="-213995">
              <a:buClrTx/>
              <a:buFont typeface="Wingdings" panose="05000000000000000000" pitchFamily="2" charset="2"/>
              <a:buChar char="v"/>
            </a:pPr>
            <a:endParaRPr lang="en-US">
              <a:solidFill>
                <a:srgbClr val="002060"/>
              </a:solidFill>
              <a:latin typeface="Calibri"/>
              <a:ea typeface="Calibri"/>
              <a:cs typeface="Calibri"/>
            </a:endParaRPr>
          </a:p>
        </p:txBody>
      </p:sp>
      <p:pic>
        <p:nvPicPr>
          <p:cNvPr id="10" name="Google Shape;167;g36a8e8f30cd_3_81" descr="A field of brown plants&#10;&#10;AI-generated content may be incorrect.">
            <a:extLst>
              <a:ext uri="{FF2B5EF4-FFF2-40B4-BE49-F238E27FC236}">
                <a16:creationId xmlns:a16="http://schemas.microsoft.com/office/drawing/2014/main" id="{D210E0F6-778F-8654-6C5A-2C03E417C60A}"/>
              </a:ext>
            </a:extLst>
          </p:cNvPr>
          <p:cNvPicPr preferRelativeResize="0"/>
          <p:nvPr/>
        </p:nvPicPr>
        <p:blipFill>
          <a:blip r:embed="rId3">
            <a:alphaModFix/>
            <a:extLst>
              <a:ext uri="{BEBA8EAE-BF5A-486C-A8C5-ECC9F3942E4B}">
                <a14:imgProps xmlns:a14="http://schemas.microsoft.com/office/drawing/2010/main">
                  <a14:imgLayer r:embed="rId4">
                    <a14:imgEffect>
                      <a14:sharpenSoften amount="54000"/>
                    </a14:imgEffect>
                    <a14:imgEffect>
                      <a14:colorTemperature colorTemp="11500"/>
                    </a14:imgEffect>
                    <a14:imgEffect>
                      <a14:saturation sat="229000"/>
                    </a14:imgEffect>
                    <a14:imgEffect>
                      <a14:brightnessContrast bright="-26000" contrast="20000"/>
                    </a14:imgEffect>
                  </a14:imgLayer>
                </a14:imgProps>
              </a:ext>
            </a:extLst>
          </a:blip>
          <a:stretch>
            <a:fillRect/>
          </a:stretch>
        </p:blipFill>
        <p:spPr>
          <a:xfrm>
            <a:off x="4968689" y="2571750"/>
            <a:ext cx="4174754" cy="2149944"/>
          </a:xfrm>
          <a:prstGeom prst="rect">
            <a:avLst/>
          </a:prstGeom>
          <a:noFill/>
          <a:ln>
            <a:noFill/>
          </a:ln>
        </p:spPr>
      </p:pic>
    </p:spTree>
    <p:extLst>
      <p:ext uri="{BB962C8B-B14F-4D97-AF65-F5344CB8AC3E}">
        <p14:creationId xmlns:p14="http://schemas.microsoft.com/office/powerpoint/2010/main" val="37558569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458210-38E3-508E-08C0-63F0A5C6E655}"/>
            </a:ext>
          </a:extLst>
        </p:cNvPr>
        <p:cNvGrpSpPr/>
        <p:nvPr/>
      </p:nvGrpSpPr>
      <p:grpSpPr>
        <a:xfrm>
          <a:off x="0" y="0"/>
          <a:ext cx="0" cy="0"/>
          <a:chOff x="0" y="0"/>
          <a:chExt cx="0" cy="0"/>
        </a:xfrm>
      </p:grpSpPr>
      <p:pic>
        <p:nvPicPr>
          <p:cNvPr id="1026" name="Picture 2" descr="A New Mexico Pueblo's antiquated irrigation system is being tested by  drought, wildfires">
            <a:extLst>
              <a:ext uri="{FF2B5EF4-FFF2-40B4-BE49-F238E27FC236}">
                <a16:creationId xmlns:a16="http://schemas.microsoft.com/office/drawing/2014/main" id="{135F8F74-6CD1-6657-EFEF-A68EF6F1C5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773" r="13854" b="-3"/>
          <a:stretch>
            <a:fillRect/>
          </a:stretch>
        </p:blipFill>
        <p:spPr bwMode="auto">
          <a:xfrm>
            <a:off x="221457" y="957263"/>
            <a:ext cx="3916362" cy="3565922"/>
          </a:xfrm>
          <a:prstGeom prst="rect">
            <a:avLst/>
          </a:prstGeom>
          <a:solidFill>
            <a:srgbClr val="FFFFFF"/>
          </a:solidFill>
        </p:spPr>
      </p:pic>
      <p:sp>
        <p:nvSpPr>
          <p:cNvPr id="7" name="Title 1">
            <a:extLst>
              <a:ext uri="{FF2B5EF4-FFF2-40B4-BE49-F238E27FC236}">
                <a16:creationId xmlns:a16="http://schemas.microsoft.com/office/drawing/2014/main" id="{30E9C8A1-E9F3-0B05-2F90-11797D275285}"/>
              </a:ext>
            </a:extLst>
          </p:cNvPr>
          <p:cNvSpPr>
            <a:spLocks noGrp="1"/>
          </p:cNvSpPr>
          <p:nvPr>
            <p:ph type="title"/>
          </p:nvPr>
        </p:nvSpPr>
        <p:spPr>
          <a:xfrm>
            <a:off x="221457" y="13691"/>
            <a:ext cx="8272462" cy="943572"/>
          </a:xfrm>
        </p:spPr>
        <p:txBody>
          <a:bodyPr anchor="ctr">
            <a:normAutofit/>
          </a:bodyPr>
          <a:lstStyle/>
          <a:p>
            <a:r>
              <a:rPr lang="en-US" sz="4000" b="0" i="0" u="none" strike="noStrike" cap="none" dirty="0">
                <a:latin typeface="Calibri" panose="020F0502020204030204" pitchFamily="34" charset="0"/>
                <a:cs typeface="Calibri" panose="020F0502020204030204" pitchFamily="34" charset="0"/>
              </a:rPr>
              <a:t>NM Communities Need Support:</a:t>
            </a:r>
            <a:endParaRPr lang="en-US" sz="4000" b="0" dirty="0">
              <a:latin typeface="Calibri" panose="020F0502020204030204" pitchFamily="34" charset="0"/>
              <a:cs typeface="Calibri" panose="020F0502020204030204" pitchFamily="34" charset="0"/>
            </a:endParaRPr>
          </a:p>
        </p:txBody>
      </p:sp>
      <p:sp>
        <p:nvSpPr>
          <p:cNvPr id="11" name="Text Placeholder 10">
            <a:extLst>
              <a:ext uri="{FF2B5EF4-FFF2-40B4-BE49-F238E27FC236}">
                <a16:creationId xmlns:a16="http://schemas.microsoft.com/office/drawing/2014/main" id="{5C2BD1CD-4D0A-AE2B-8F54-FEBA516F37FA}"/>
              </a:ext>
            </a:extLst>
          </p:cNvPr>
          <p:cNvSpPr>
            <a:spLocks noGrp="1"/>
          </p:cNvSpPr>
          <p:nvPr>
            <p:ph type="body" idx="1"/>
          </p:nvPr>
        </p:nvSpPr>
        <p:spPr>
          <a:xfrm>
            <a:off x="4357688" y="957264"/>
            <a:ext cx="4786312" cy="3675460"/>
          </a:xfrm>
        </p:spPr>
        <p:txBody>
          <a:bodyPr>
            <a:noAutofit/>
          </a:bodyPr>
          <a:lstStyle/>
          <a:p>
            <a:pPr marL="0" marR="0"/>
            <a:r>
              <a:rPr lang="en-US" sz="1900" kern="100" dirty="0">
                <a:solidFill>
                  <a:schemeClr val="tx2">
                    <a:lumMod val="50000"/>
                  </a:schemeClr>
                </a:solidFill>
                <a:effectLst/>
                <a:latin typeface="Calibri" panose="020F0502020204030204" pitchFamily="34" charset="0"/>
                <a:ea typeface="Aptos" panose="020B0004020202020204" pitchFamily="34" charset="0"/>
                <a:cs typeface="Times New Roman" panose="02020603050405020304" pitchFamily="18" charset="0"/>
              </a:rPr>
              <a:t>Maintaining and securing future access to water (wells going dry)</a:t>
            </a:r>
            <a:endParaRPr lang="en-US" sz="1900" kern="100" dirty="0">
              <a:solidFill>
                <a:schemeClr val="tx2">
                  <a:lumMod val="50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0" marR="0"/>
            <a:r>
              <a:rPr lang="en-US" sz="1900" kern="100" dirty="0">
                <a:solidFill>
                  <a:schemeClr val="tx2">
                    <a:lumMod val="50000"/>
                  </a:schemeClr>
                </a:solidFill>
                <a:effectLst/>
                <a:latin typeface="Calibri" panose="020F0502020204030204" pitchFamily="34" charset="0"/>
                <a:ea typeface="Aptos" panose="020B0004020202020204" pitchFamily="34" charset="0"/>
                <a:cs typeface="Times New Roman" panose="02020603050405020304" pitchFamily="18" charset="0"/>
              </a:rPr>
              <a:t>Water Infrastructure &amp; water quality needs</a:t>
            </a:r>
            <a:endParaRPr lang="en-US" sz="1900" kern="100" dirty="0">
              <a:solidFill>
                <a:schemeClr val="tx2">
                  <a:lumMod val="50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0" marR="0"/>
            <a:r>
              <a:rPr lang="en-US" sz="1900" kern="100" dirty="0">
                <a:solidFill>
                  <a:schemeClr val="tx2">
                    <a:lumMod val="50000"/>
                  </a:schemeClr>
                </a:solidFill>
                <a:effectLst/>
                <a:latin typeface="Calibri" panose="020F0502020204030204" pitchFamily="34" charset="0"/>
                <a:ea typeface="Aptos" panose="020B0004020202020204" pitchFamily="34" charset="0"/>
                <a:cs typeface="Times New Roman" panose="02020603050405020304" pitchFamily="18" charset="0"/>
              </a:rPr>
              <a:t>Funding Needs</a:t>
            </a:r>
            <a:endParaRPr lang="en-US" sz="1900" kern="100" dirty="0">
              <a:solidFill>
                <a:schemeClr val="tx2">
                  <a:lumMod val="50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0" marR="0"/>
            <a:r>
              <a:rPr lang="en-US" sz="1900" kern="100" dirty="0">
                <a:solidFill>
                  <a:schemeClr val="tx2">
                    <a:lumMod val="50000"/>
                  </a:schemeClr>
                </a:solidFill>
                <a:effectLst/>
                <a:latin typeface="Calibri" panose="020F0502020204030204" pitchFamily="34" charset="0"/>
                <a:ea typeface="Aptos" panose="020B0004020202020204" pitchFamily="34" charset="0"/>
                <a:cs typeface="Times New Roman" panose="02020603050405020304" pitchFamily="18" charset="0"/>
              </a:rPr>
              <a:t>Support Implementing water conservation</a:t>
            </a:r>
            <a:endParaRPr lang="en-US" sz="1900" kern="100" dirty="0">
              <a:solidFill>
                <a:schemeClr val="tx2">
                  <a:lumMod val="50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0" marR="0"/>
            <a:r>
              <a:rPr lang="en-US" sz="1900" kern="100" dirty="0">
                <a:solidFill>
                  <a:schemeClr val="tx2">
                    <a:lumMod val="50000"/>
                  </a:schemeClr>
                </a:solidFill>
                <a:effectLst/>
                <a:latin typeface="Calibri" panose="020F0502020204030204" pitchFamily="34" charset="0"/>
                <a:ea typeface="Aptos" panose="020B0004020202020204" pitchFamily="34" charset="0"/>
                <a:cs typeface="Times New Roman" panose="02020603050405020304" pitchFamily="18" charset="0"/>
              </a:rPr>
              <a:t>Planning for the future</a:t>
            </a:r>
            <a:endParaRPr lang="en-US" sz="1900" kern="100" dirty="0">
              <a:solidFill>
                <a:schemeClr val="tx2">
                  <a:lumMod val="50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0" marR="0"/>
            <a:r>
              <a:rPr lang="en-US" sz="1900" kern="100" dirty="0">
                <a:solidFill>
                  <a:schemeClr val="tx2">
                    <a:lumMod val="50000"/>
                  </a:schemeClr>
                </a:solidFill>
                <a:effectLst/>
                <a:latin typeface="Calibri" panose="020F0502020204030204" pitchFamily="34" charset="0"/>
                <a:ea typeface="Aptos" panose="020B0004020202020204" pitchFamily="34" charset="0"/>
                <a:cs typeface="Times New Roman" panose="02020603050405020304" pitchFamily="18" charset="0"/>
              </a:rPr>
              <a:t>Understanding regulatory requirements on water quality and quantity</a:t>
            </a:r>
            <a:endParaRPr lang="en-US" sz="1900" kern="100" dirty="0">
              <a:solidFill>
                <a:schemeClr val="tx2">
                  <a:lumMod val="50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0" marR="0"/>
            <a:r>
              <a:rPr lang="en-US" sz="1900" kern="100" dirty="0">
                <a:solidFill>
                  <a:schemeClr val="tx2">
                    <a:lumMod val="50000"/>
                  </a:schemeClr>
                </a:solidFill>
                <a:effectLst/>
                <a:latin typeface="Calibri" panose="020F0502020204030204" pitchFamily="34" charset="0"/>
                <a:ea typeface="Aptos" panose="020B0004020202020204" pitchFamily="34" charset="0"/>
                <a:cs typeface="Times New Roman" panose="02020603050405020304" pitchFamily="18" charset="0"/>
              </a:rPr>
              <a:t>Navigating the multiple state agencies involved in water management (water rights, infrastructure, quality…)</a:t>
            </a:r>
            <a:endParaRPr lang="en-US" sz="1900" kern="100" dirty="0">
              <a:solidFill>
                <a:schemeClr val="tx2">
                  <a:lumMod val="50000"/>
                </a:schemeClr>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8" name="Slide Number Placeholder 3" hidden="1">
            <a:extLst>
              <a:ext uri="{FF2B5EF4-FFF2-40B4-BE49-F238E27FC236}">
                <a16:creationId xmlns:a16="http://schemas.microsoft.com/office/drawing/2014/main" id="{3167D03A-0857-B1E5-DD33-333FFD2BC938}"/>
              </a:ext>
            </a:extLst>
          </p:cNvPr>
          <p:cNvSpPr>
            <a:spLocks noGrp="1"/>
          </p:cNvSpPr>
          <p:nvPr>
            <p:ph type="sldNum" idx="12"/>
          </p:nvPr>
        </p:nvSpPr>
        <p:spPr>
          <a:prstGeom prst="rect">
            <a:avLst/>
          </a:prstGeom>
        </p:spPr>
        <p:txBody>
          <a:bodyPr/>
          <a:lstStyle/>
          <a:p>
            <a:pPr marL="0" lvl="0" indent="0" algn="r" rtl="0">
              <a:spcBef>
                <a:spcPts val="0"/>
              </a:spcBef>
              <a:spcAft>
                <a:spcPts val="600"/>
              </a:spcAft>
              <a:buNone/>
            </a:pPr>
            <a:r>
              <a:rPr lang="en-US" sz="1200">
                <a:solidFill>
                  <a:schemeClr val="tx2">
                    <a:lumMod val="90000"/>
                    <a:lumOff val="10000"/>
                  </a:schemeClr>
                </a:solidFill>
                <a:latin typeface="Calibri" panose="020F0502020204030204" pitchFamily="34" charset="0"/>
                <a:cs typeface="Calibri" panose="020F0502020204030204" pitchFamily="34" charset="0"/>
              </a:rPr>
              <a:t>10</a:t>
            </a:r>
          </a:p>
        </p:txBody>
      </p:sp>
    </p:spTree>
    <p:extLst>
      <p:ext uri="{BB962C8B-B14F-4D97-AF65-F5344CB8AC3E}">
        <p14:creationId xmlns:p14="http://schemas.microsoft.com/office/powerpoint/2010/main" val="26181768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540C0"/>
        </a:solidFill>
        <a:effectLst/>
      </p:bgPr>
    </p:bg>
    <p:spTree>
      <p:nvGrpSpPr>
        <p:cNvPr id="1" name="Shape 211"/>
        <p:cNvGrpSpPr/>
        <p:nvPr/>
      </p:nvGrpSpPr>
      <p:grpSpPr>
        <a:xfrm>
          <a:off x="0" y="0"/>
          <a:ext cx="0" cy="0"/>
          <a:chOff x="0" y="0"/>
          <a:chExt cx="0" cy="0"/>
        </a:xfrm>
      </p:grpSpPr>
      <p:sp>
        <p:nvSpPr>
          <p:cNvPr id="212" name="Google Shape;212;p8"/>
          <p:cNvSpPr txBox="1">
            <a:spLocks noGrp="1"/>
          </p:cNvSpPr>
          <p:nvPr>
            <p:ph idx="1"/>
          </p:nvPr>
        </p:nvSpPr>
        <p:spPr>
          <a:xfrm>
            <a:off x="1539411" y="745288"/>
            <a:ext cx="2810697" cy="4202950"/>
          </a:xfrm>
          <a:prstGeom prst="rect">
            <a:avLst/>
          </a:prstGeom>
          <a:noFill/>
          <a:ln>
            <a:noFill/>
          </a:ln>
        </p:spPr>
        <p:txBody>
          <a:bodyPr spcFirstLastPara="1" wrap="square" lIns="0" tIns="0" rIns="0" bIns="0" anchor="t" anchorCtr="0">
            <a:noAutofit/>
          </a:bodyPr>
          <a:lstStyle/>
          <a:p>
            <a:pPr marL="0" indent="0">
              <a:spcBef>
                <a:spcPts val="0"/>
              </a:spcBef>
              <a:buClr>
                <a:schemeClr val="tx1"/>
              </a:buClr>
              <a:buSzPts val="1500"/>
              <a:buNone/>
            </a:pPr>
            <a:r>
              <a:rPr lang="en-US" sz="1600" b="1" dirty="0">
                <a:solidFill>
                  <a:schemeClr val="tx2">
                    <a:lumMod val="90000"/>
                    <a:lumOff val="10000"/>
                  </a:schemeClr>
                </a:solidFill>
                <a:latin typeface="Calibri" panose="020F0502020204030204" pitchFamily="34" charset="0"/>
                <a:cs typeface="Calibri" panose="020F0502020204030204" pitchFamily="34" charset="0"/>
              </a:rPr>
              <a:t>High Plains (Ogallala) Aquifer and the Ogallala Land and Water Conservancy</a:t>
            </a:r>
            <a:endParaRPr sz="1600" dirty="0">
              <a:solidFill>
                <a:schemeClr val="tx2">
                  <a:lumMod val="90000"/>
                  <a:lumOff val="10000"/>
                </a:schemeClr>
              </a:solidFill>
              <a:latin typeface="Calibri" panose="020F0502020204030204" pitchFamily="34" charset="0"/>
              <a:cs typeface="Calibri" panose="020F0502020204030204" pitchFamily="34" charset="0"/>
            </a:endParaRPr>
          </a:p>
          <a:p>
            <a:pPr marL="127000" lvl="1" indent="-127000">
              <a:buClr>
                <a:schemeClr val="tx1"/>
              </a:buClr>
              <a:buSzPts val="1500"/>
            </a:pPr>
            <a:r>
              <a:rPr lang="en-US" sz="1600" dirty="0">
                <a:solidFill>
                  <a:schemeClr val="tx2">
                    <a:lumMod val="90000"/>
                    <a:lumOff val="10000"/>
                  </a:schemeClr>
                </a:solidFill>
                <a:latin typeface="Calibri" panose="020F0502020204030204" pitchFamily="34" charset="0"/>
                <a:cs typeface="Calibri" panose="020F0502020204030204" pitchFamily="34" charset="0"/>
              </a:rPr>
              <a:t>Curry County</a:t>
            </a:r>
          </a:p>
          <a:p>
            <a:pPr marL="127000" lvl="1" indent="-127000">
              <a:buClr>
                <a:schemeClr val="tx1"/>
              </a:buClr>
              <a:buSzPts val="1500"/>
            </a:pPr>
            <a:r>
              <a:rPr lang="en-US" sz="1600" dirty="0">
                <a:solidFill>
                  <a:schemeClr val="tx2">
                    <a:lumMod val="90000"/>
                    <a:lumOff val="10000"/>
                  </a:schemeClr>
                </a:solidFill>
                <a:latin typeface="Calibri" panose="020F0502020204030204" pitchFamily="34" charset="0"/>
                <a:cs typeface="Calibri" panose="020F0502020204030204" pitchFamily="34" charset="0"/>
              </a:rPr>
              <a:t>Voluntary, market-based model to conserve agricultural land and aquifer levels</a:t>
            </a:r>
          </a:p>
          <a:p>
            <a:pPr marL="0" indent="0">
              <a:spcBef>
                <a:spcPts val="675"/>
              </a:spcBef>
              <a:buClr>
                <a:schemeClr val="tx1"/>
              </a:buClr>
              <a:buSzPts val="1500"/>
              <a:buNone/>
            </a:pPr>
            <a:r>
              <a:rPr lang="en-US" sz="1600" b="1" dirty="0">
                <a:solidFill>
                  <a:schemeClr val="tx2">
                    <a:lumMod val="90000"/>
                    <a:lumOff val="10000"/>
                  </a:schemeClr>
                </a:solidFill>
                <a:latin typeface="Calibri" panose="020F0502020204030204" pitchFamily="34" charset="0"/>
                <a:cs typeface="Calibri" panose="020F0502020204030204" pitchFamily="34" charset="0"/>
              </a:rPr>
              <a:t>Pecos Valley Artesian Conservancy District</a:t>
            </a:r>
            <a:endParaRPr sz="1600" dirty="0">
              <a:solidFill>
                <a:schemeClr val="tx2">
                  <a:lumMod val="90000"/>
                  <a:lumOff val="10000"/>
                </a:schemeClr>
              </a:solidFill>
              <a:latin typeface="Calibri" panose="020F0502020204030204" pitchFamily="34" charset="0"/>
              <a:cs typeface="Calibri" panose="020F0502020204030204" pitchFamily="34" charset="0"/>
            </a:endParaRPr>
          </a:p>
          <a:p>
            <a:pPr marL="153988" lvl="1" indent="-153988">
              <a:buClr>
                <a:schemeClr val="tx1"/>
              </a:buClr>
              <a:buSzPts val="1500"/>
            </a:pPr>
            <a:r>
              <a:rPr lang="en-US" sz="1600" dirty="0">
                <a:solidFill>
                  <a:schemeClr val="tx2">
                    <a:lumMod val="90000"/>
                    <a:lumOff val="10000"/>
                  </a:schemeClr>
                </a:solidFill>
                <a:latin typeface="Calibri" panose="020F0502020204030204" pitchFamily="34" charset="0"/>
                <a:cs typeface="Calibri" panose="020F0502020204030204" pitchFamily="34" charset="0"/>
              </a:rPr>
              <a:t>Chaves &amp; Eddy Counties</a:t>
            </a:r>
          </a:p>
          <a:p>
            <a:pPr marL="153988" lvl="1" indent="-153988">
              <a:buClr>
                <a:schemeClr val="tx1"/>
              </a:buClr>
              <a:buSzPts val="1500"/>
            </a:pPr>
            <a:r>
              <a:rPr lang="en-US" sz="1600" dirty="0">
                <a:solidFill>
                  <a:schemeClr val="tx2">
                    <a:lumMod val="90000"/>
                    <a:lumOff val="10000"/>
                  </a:schemeClr>
                </a:solidFill>
                <a:latin typeface="Calibri" panose="020F0502020204030204" pitchFamily="34" charset="0"/>
                <a:cs typeface="Calibri" panose="020F0502020204030204" pitchFamily="34" charset="0"/>
              </a:rPr>
              <a:t>Adjudicated GW Rights and local governance with a funding mechanism to support water conservation/management in the Pecos</a:t>
            </a:r>
          </a:p>
        </p:txBody>
      </p:sp>
      <p:sp>
        <p:nvSpPr>
          <p:cNvPr id="214" name="Google Shape;214;p8"/>
          <p:cNvSpPr txBox="1">
            <a:spLocks noGrp="1"/>
          </p:cNvSpPr>
          <p:nvPr>
            <p:ph type="sldNum" sz="quarter" idx="4294967295"/>
          </p:nvPr>
        </p:nvSpPr>
        <p:spPr>
          <a:xfrm>
            <a:off x="8789988" y="4659313"/>
            <a:ext cx="354012" cy="288925"/>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300"/>
              <a:buNone/>
            </a:pPr>
            <a:fld id="{00000000-1234-1234-1234-123412341234}" type="slidenum">
              <a:rPr lang="en-US" sz="1200">
                <a:solidFill>
                  <a:schemeClr val="tx2">
                    <a:lumMod val="90000"/>
                    <a:lumOff val="10000"/>
                  </a:schemeClr>
                </a:solidFill>
                <a:latin typeface="Calibri" panose="020F0502020204030204" pitchFamily="34" charset="0"/>
                <a:cs typeface="Calibri" panose="020F0502020204030204" pitchFamily="34" charset="0"/>
              </a:rPr>
              <a:t>15</a:t>
            </a:fld>
            <a:endParaRPr sz="1200">
              <a:solidFill>
                <a:schemeClr val="tx2">
                  <a:lumMod val="90000"/>
                  <a:lumOff val="10000"/>
                </a:schemeClr>
              </a:solidFill>
              <a:latin typeface="Calibri" panose="020F0502020204030204" pitchFamily="34" charset="0"/>
              <a:cs typeface="Calibri" panose="020F0502020204030204" pitchFamily="34" charset="0"/>
            </a:endParaRPr>
          </a:p>
        </p:txBody>
      </p:sp>
      <p:sp>
        <p:nvSpPr>
          <p:cNvPr id="213" name="Google Shape;213;p8"/>
          <p:cNvSpPr txBox="1"/>
          <p:nvPr/>
        </p:nvSpPr>
        <p:spPr>
          <a:xfrm>
            <a:off x="93306" y="119290"/>
            <a:ext cx="8957387" cy="625998"/>
          </a:xfrm>
          <a:prstGeom prst="rect">
            <a:avLst/>
          </a:prstGeom>
          <a:noFill/>
          <a:ln>
            <a:noFill/>
          </a:ln>
        </p:spPr>
        <p:txBody>
          <a:bodyPr spcFirstLastPara="1" wrap="square" lIns="91425" tIns="45700" rIns="91425" bIns="45700" anchor="ctr" anchorCtr="0">
            <a:noAutofit/>
          </a:bodyPr>
          <a:lstStyle/>
          <a:p>
            <a:pPr marL="0" marR="0" lvl="0" indent="0" algn="l" rtl="0">
              <a:lnSpc>
                <a:spcPct val="95000"/>
              </a:lnSpc>
              <a:spcBef>
                <a:spcPts val="0"/>
              </a:spcBef>
              <a:spcAft>
                <a:spcPts val="0"/>
              </a:spcAft>
              <a:buClr>
                <a:srgbClr val="173D9A"/>
              </a:buClr>
              <a:buSzPts val="2400"/>
              <a:buFont typeface="Arial"/>
              <a:buNone/>
            </a:pPr>
            <a:r>
              <a:rPr lang="en-US" sz="4000" i="0" u="none" strike="noStrike" cap="none" dirty="0">
                <a:solidFill>
                  <a:schemeClr val="tx2">
                    <a:lumMod val="90000"/>
                    <a:lumOff val="10000"/>
                  </a:schemeClr>
                </a:solidFill>
                <a:latin typeface="Calibri" panose="020F0502020204030204" pitchFamily="34" charset="0"/>
                <a:cs typeface="Calibri" panose="020F0502020204030204" pitchFamily="34" charset="0"/>
                <a:sym typeface="Arial"/>
              </a:rPr>
              <a:t>Local Groundwater Solutions in NM</a:t>
            </a:r>
            <a:endParaRPr sz="4000" i="0" u="none" strike="noStrike" cap="none" dirty="0">
              <a:solidFill>
                <a:schemeClr val="tx2">
                  <a:lumMod val="90000"/>
                  <a:lumOff val="10000"/>
                </a:schemeClr>
              </a:solidFill>
              <a:latin typeface="Calibri" panose="020F0502020204030204" pitchFamily="34" charset="0"/>
              <a:cs typeface="Calibri" panose="020F0502020204030204" pitchFamily="34" charset="0"/>
              <a:sym typeface="Arial"/>
            </a:endParaRPr>
          </a:p>
        </p:txBody>
      </p:sp>
      <p:pic>
        <p:nvPicPr>
          <p:cNvPr id="1026" name="Picture 2" descr="Image">
            <a:extLst>
              <a:ext uri="{FF2B5EF4-FFF2-40B4-BE49-F238E27FC236}">
                <a16:creationId xmlns:a16="http://schemas.microsoft.com/office/drawing/2014/main" id="{9F06B360-767F-AF9F-6FA9-8E4B10AB1F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06" y="2744188"/>
            <a:ext cx="1450260" cy="18105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5CB926B-DBD3-80A0-250D-D9298CE398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440" y="761260"/>
            <a:ext cx="1423992" cy="168134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Office of the State Engineer Logo">
            <a:extLst>
              <a:ext uri="{FF2B5EF4-FFF2-40B4-BE49-F238E27FC236}">
                <a16:creationId xmlns:a16="http://schemas.microsoft.com/office/drawing/2014/main" id="{028D0D2F-2F41-E3E7-59FC-B256F784DE7E}"/>
              </a:ext>
            </a:extLst>
          </p:cNvPr>
          <p:cNvPicPr>
            <a:picLocks noChangeAspect="1" noChangeArrowheads="1"/>
          </p:cNvPicPr>
          <p:nvPr/>
        </p:nvPicPr>
        <p:blipFill>
          <a:blip r:embed="rId5">
            <a:alphaModFix/>
            <a:extLst>
              <a:ext uri="{BEBA8EAE-BF5A-486C-A8C5-ECC9F3942E4B}">
                <a14:imgProps xmlns:a14="http://schemas.microsoft.com/office/drawing/2010/main">
                  <a14:imgLayer r:embed="rId6">
                    <a14:imgEffect>
                      <a14:sharpenSoften amount="40000"/>
                    </a14:imgEffect>
                    <a14:imgEffect>
                      <a14:colorTemperature colorTemp="9527"/>
                    </a14:imgEffect>
                    <a14:imgEffect>
                      <a14:saturation sat="291000"/>
                    </a14:imgEffect>
                    <a14:imgEffect>
                      <a14:brightnessContrast bright="25000" contrast="17000"/>
                    </a14:imgEffect>
                  </a14:imgLayer>
                </a14:imgProps>
              </a:ext>
              <a:ext uri="{28A0092B-C50C-407E-A947-70E740481C1C}">
                <a14:useLocalDpi xmlns:a14="http://schemas.microsoft.com/office/drawing/2010/main" val="0"/>
              </a:ext>
            </a:extLst>
          </a:blip>
          <a:srcRect/>
          <a:stretch>
            <a:fillRect/>
          </a:stretch>
        </p:blipFill>
        <p:spPr bwMode="auto">
          <a:xfrm>
            <a:off x="4443414" y="761260"/>
            <a:ext cx="1664058" cy="1296530"/>
          </a:xfrm>
          <a:prstGeom prst="rect">
            <a:avLst/>
          </a:prstGeom>
          <a:solidFill>
            <a:schemeClr val="tx1"/>
          </a:solidFill>
        </p:spPr>
      </p:pic>
      <p:pic>
        <p:nvPicPr>
          <p:cNvPr id="3" name="Picture 4" descr="RCAC Logo">
            <a:extLst>
              <a:ext uri="{FF2B5EF4-FFF2-40B4-BE49-F238E27FC236}">
                <a16:creationId xmlns:a16="http://schemas.microsoft.com/office/drawing/2014/main" id="{1AE1A5B8-3AAF-1D3E-5947-5A0B077B779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96124" y="2726000"/>
            <a:ext cx="1711348" cy="517838"/>
          </a:xfrm>
          <a:prstGeom prst="rect">
            <a:avLst/>
          </a:prstGeom>
          <a:solidFill>
            <a:schemeClr val="tx1"/>
          </a:solidFill>
        </p:spPr>
      </p:pic>
      <p:pic>
        <p:nvPicPr>
          <p:cNvPr id="4" name="Picture 6">
            <a:extLst>
              <a:ext uri="{FF2B5EF4-FFF2-40B4-BE49-F238E27FC236}">
                <a16:creationId xmlns:a16="http://schemas.microsoft.com/office/drawing/2014/main" id="{A3DE4854-BB25-672A-0E84-EB63009EE639}"/>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sharpenSoften amount="33000"/>
                    </a14:imgEffect>
                    <a14:imgEffect>
                      <a14:colorTemperature colorTemp="6995"/>
                    </a14:imgEffect>
                    <a14:imgEffect>
                      <a14:saturation sat="158000"/>
                    </a14:imgEffect>
                    <a14:imgEffect>
                      <a14:brightnessContrast bright="37000"/>
                    </a14:imgEffect>
                  </a14:imgLayer>
                </a14:imgProps>
              </a:ext>
              <a:ext uri="{28A0092B-C50C-407E-A947-70E740481C1C}">
                <a14:useLocalDpi xmlns:a14="http://schemas.microsoft.com/office/drawing/2010/main" val="0"/>
              </a:ext>
            </a:extLst>
          </a:blip>
          <a:srcRect l="31982" t="44912" r="32872" b="26840"/>
          <a:stretch/>
        </p:blipFill>
        <p:spPr bwMode="auto">
          <a:xfrm>
            <a:off x="4396124" y="3243838"/>
            <a:ext cx="1711348" cy="1503154"/>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212;p8">
            <a:extLst>
              <a:ext uri="{FF2B5EF4-FFF2-40B4-BE49-F238E27FC236}">
                <a16:creationId xmlns:a16="http://schemas.microsoft.com/office/drawing/2014/main" id="{E97E7A3E-3500-A0E7-00F8-7A720B2031B0}"/>
              </a:ext>
            </a:extLst>
          </p:cNvPr>
          <p:cNvSpPr txBox="1">
            <a:spLocks/>
          </p:cNvSpPr>
          <p:nvPr/>
        </p:nvSpPr>
        <p:spPr>
          <a:xfrm>
            <a:off x="6239996" y="540140"/>
            <a:ext cx="2904003" cy="4408097"/>
          </a:xfrm>
          <a:prstGeom prst="rect">
            <a:avLst/>
          </a:prstGeom>
          <a:noFill/>
          <a:ln>
            <a:noFill/>
          </a:ln>
        </p:spPr>
        <p:txBody>
          <a:bodyPr spcFirstLastPara="1" vert="horz" wrap="square" lIns="0" tIns="0" rIns="0" bIns="0" rtlCol="0" anchor="t" anchorCtr="0">
            <a:noAutofit/>
          </a:bodyPr>
          <a:lstStyle>
            <a:lvl1pPr marL="342900" indent="-342900" algn="l" defTabSz="685800" rtl="0" eaLnBrk="1" latinLnBrk="0" hangingPunct="1">
              <a:lnSpc>
                <a:spcPct val="95000"/>
              </a:lnSpc>
              <a:spcBef>
                <a:spcPts val="1350"/>
              </a:spcBef>
              <a:buFont typeface="Arial" panose="020B0604020202020204" pitchFamily="34" charset="0"/>
              <a:buChar char="•"/>
              <a:defRPr sz="2000" kern="1200">
                <a:solidFill>
                  <a:srgbClr val="72757E"/>
                </a:solidFill>
                <a:latin typeface="+mn-lt"/>
                <a:ea typeface="+mn-ea"/>
                <a:cs typeface="+mn-cs"/>
              </a:defRPr>
            </a:lvl1pPr>
            <a:lvl2pPr marL="628650" indent="-285750" algn="l" defTabSz="685800" rtl="0" eaLnBrk="1" latinLnBrk="0" hangingPunct="1">
              <a:lnSpc>
                <a:spcPct val="95000"/>
              </a:lnSpc>
              <a:spcBef>
                <a:spcPts val="675"/>
              </a:spcBef>
              <a:buFont typeface="Arial" panose="020B0604020202020204" pitchFamily="34" charset="0"/>
              <a:buChar char="•"/>
              <a:defRPr sz="1800" kern="1200">
                <a:solidFill>
                  <a:srgbClr val="72757E"/>
                </a:solidFill>
                <a:latin typeface="+mn-lt"/>
                <a:ea typeface="+mn-ea"/>
                <a:cs typeface="+mn-cs"/>
              </a:defRPr>
            </a:lvl2pPr>
            <a:lvl3pPr marL="971550" indent="-285750" algn="l" defTabSz="685800" rtl="0" eaLnBrk="1" latinLnBrk="0" hangingPunct="1">
              <a:spcBef>
                <a:spcPct val="20000"/>
              </a:spcBef>
              <a:buFont typeface="Arial" panose="020B0604020202020204" pitchFamily="34" charset="0"/>
              <a:buChar char="•"/>
              <a:defRPr sz="1600" kern="1200">
                <a:solidFill>
                  <a:srgbClr val="72757E"/>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400" kern="1200">
                <a:solidFill>
                  <a:srgbClr val="72757E"/>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200" kern="1200">
                <a:solidFill>
                  <a:srgbClr val="72757E"/>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nSpc>
                <a:spcPct val="100000"/>
              </a:lnSpc>
              <a:buClr>
                <a:schemeClr val="tx1"/>
              </a:buClr>
              <a:buSzPct val="100000"/>
              <a:buFont typeface="Arial" panose="020B0604020202020204" pitchFamily="34" charset="0"/>
              <a:buNone/>
            </a:pPr>
            <a:r>
              <a:rPr lang="en-US" sz="1600" b="1" dirty="0">
                <a:solidFill>
                  <a:schemeClr val="tx2">
                    <a:lumMod val="90000"/>
                    <a:lumOff val="10000"/>
                  </a:schemeClr>
                </a:solidFill>
                <a:latin typeface="Calibri" panose="020F0502020204030204" pitchFamily="34" charset="0"/>
                <a:cs typeface="Calibri" panose="020F0502020204030204" pitchFamily="34" charset="0"/>
              </a:rPr>
              <a:t>Lower Rio Grande Groundwater Conservation Program </a:t>
            </a:r>
            <a:endParaRPr lang="en-US" sz="1600" dirty="0">
              <a:solidFill>
                <a:schemeClr val="tx2">
                  <a:lumMod val="90000"/>
                  <a:lumOff val="10000"/>
                </a:schemeClr>
              </a:solidFill>
              <a:latin typeface="Calibri" panose="020F0502020204030204" pitchFamily="34" charset="0"/>
              <a:cs typeface="Calibri" panose="020F0502020204030204" pitchFamily="34" charset="0"/>
            </a:endParaRPr>
          </a:p>
          <a:p>
            <a:pPr marL="127000" lvl="1" indent="-127000">
              <a:lnSpc>
                <a:spcPct val="100000"/>
              </a:lnSpc>
              <a:buClr>
                <a:schemeClr val="tx1"/>
              </a:buClr>
              <a:buSzPct val="100000"/>
            </a:pPr>
            <a:r>
              <a:rPr lang="en-US" sz="1600" dirty="0">
                <a:solidFill>
                  <a:schemeClr val="tx2">
                    <a:lumMod val="90000"/>
                    <a:lumOff val="10000"/>
                  </a:schemeClr>
                </a:solidFill>
                <a:latin typeface="Calibri" panose="020F0502020204030204" pitchFamily="34" charset="0"/>
                <a:cs typeface="Calibri" panose="020F0502020204030204" pitchFamily="34" charset="0"/>
              </a:rPr>
              <a:t>ISC/OSE Voluntary grants compensates agricultural irrigators to stop irrigating to address Rio Grande Compact water deliveries</a:t>
            </a:r>
          </a:p>
          <a:p>
            <a:pPr marL="0" indent="0">
              <a:lnSpc>
                <a:spcPct val="100000"/>
              </a:lnSpc>
              <a:buClr>
                <a:schemeClr val="tx1"/>
              </a:buClr>
              <a:buSzPct val="100000"/>
              <a:buFont typeface="Arial" panose="020B0604020202020204" pitchFamily="34" charset="0"/>
              <a:buNone/>
            </a:pPr>
            <a:r>
              <a:rPr lang="en-US" sz="1600" b="1" dirty="0">
                <a:solidFill>
                  <a:schemeClr val="tx2">
                    <a:lumMod val="90000"/>
                    <a:lumOff val="10000"/>
                  </a:schemeClr>
                </a:solidFill>
                <a:latin typeface="Calibri" panose="020F0502020204030204" pitchFamily="34" charset="0"/>
                <a:cs typeface="Calibri" panose="020F0502020204030204" pitchFamily="34" charset="0"/>
              </a:rPr>
              <a:t>Cañada de Los Alamos Mutual Domestic Water Association </a:t>
            </a:r>
            <a:endParaRPr lang="en-US" sz="1600" dirty="0">
              <a:solidFill>
                <a:schemeClr val="tx2">
                  <a:lumMod val="90000"/>
                  <a:lumOff val="10000"/>
                </a:schemeClr>
              </a:solidFill>
              <a:latin typeface="Calibri" panose="020F0502020204030204" pitchFamily="34" charset="0"/>
              <a:cs typeface="Calibri" panose="020F0502020204030204" pitchFamily="34" charset="0"/>
            </a:endParaRPr>
          </a:p>
          <a:p>
            <a:pPr marL="153988" lvl="1" indent="-153988">
              <a:lnSpc>
                <a:spcPct val="100000"/>
              </a:lnSpc>
              <a:buClr>
                <a:schemeClr val="tx1"/>
              </a:buClr>
              <a:buSzPct val="100000"/>
            </a:pPr>
            <a:r>
              <a:rPr lang="en-US" sz="1600" dirty="0">
                <a:solidFill>
                  <a:schemeClr val="tx2">
                    <a:lumMod val="90000"/>
                    <a:lumOff val="10000"/>
                  </a:schemeClr>
                </a:solidFill>
                <a:latin typeface="Calibri" panose="020F0502020204030204" pitchFamily="34" charset="0"/>
                <a:cs typeface="Calibri" panose="020F0502020204030204" pitchFamily="34" charset="0"/>
              </a:rPr>
              <a:t>Santa Fe County</a:t>
            </a:r>
          </a:p>
          <a:p>
            <a:pPr marL="153988" lvl="1" indent="-153988">
              <a:lnSpc>
                <a:spcPct val="100000"/>
              </a:lnSpc>
              <a:buClr>
                <a:schemeClr val="tx1"/>
              </a:buClr>
              <a:buSzPct val="100000"/>
            </a:pPr>
            <a:r>
              <a:rPr lang="en-US" sz="1600" dirty="0">
                <a:solidFill>
                  <a:schemeClr val="tx2">
                    <a:lumMod val="90000"/>
                    <a:lumOff val="10000"/>
                  </a:schemeClr>
                </a:solidFill>
                <a:latin typeface="Calibri" panose="020F0502020204030204" pitchFamily="34" charset="0"/>
                <a:cs typeface="Calibri" panose="020F0502020204030204" pitchFamily="34" charset="0"/>
              </a:rPr>
              <a:t>Proactive planning &amp; community education; Water infrastructure financing and projects to protect the village’s strained water resources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9"/>
          <p:cNvSpPr txBox="1">
            <a:spLocks noGrp="1"/>
          </p:cNvSpPr>
          <p:nvPr>
            <p:ph idx="1"/>
          </p:nvPr>
        </p:nvSpPr>
        <p:spPr>
          <a:xfrm>
            <a:off x="2923954" y="969168"/>
            <a:ext cx="6045623" cy="3205163"/>
          </a:xfrm>
          <a:prstGeom prst="rect">
            <a:avLst/>
          </a:prstGeom>
          <a:noFill/>
          <a:ln>
            <a:noFill/>
          </a:ln>
        </p:spPr>
        <p:txBody>
          <a:bodyPr spcFirstLastPara="1" wrap="square" lIns="0" tIns="0" rIns="0" bIns="0" anchor="t" anchorCtr="0">
            <a:noAutofit/>
          </a:bodyPr>
          <a:lstStyle/>
          <a:p>
            <a:r>
              <a:rPr lang="en-US" sz="1500">
                <a:solidFill>
                  <a:srgbClr val="002060"/>
                </a:solidFill>
              </a:rPr>
              <a:t>Treat Aquifers as Critical Infrastructure</a:t>
            </a:r>
            <a:endParaRPr lang="en-US" sz="1500">
              <a:solidFill>
                <a:srgbClr val="002060"/>
              </a:solidFill>
              <a:cs typeface="Arial"/>
            </a:endParaRPr>
          </a:p>
          <a:p>
            <a:r>
              <a:rPr lang="en-US" sz="1500">
                <a:solidFill>
                  <a:srgbClr val="002060"/>
                </a:solidFill>
              </a:rPr>
              <a:t>Accelerate Aquifer Mapping, Monitoring, and Characterization</a:t>
            </a:r>
            <a:endParaRPr lang="en-US" sz="1500">
              <a:solidFill>
                <a:srgbClr val="002060"/>
              </a:solidFill>
              <a:cs typeface="Arial"/>
            </a:endParaRPr>
          </a:p>
          <a:p>
            <a:r>
              <a:rPr lang="en-US" sz="1500">
                <a:solidFill>
                  <a:srgbClr val="002060"/>
                </a:solidFill>
              </a:rPr>
              <a:t>Expand Statewide Groundwater Metering</a:t>
            </a:r>
            <a:endParaRPr lang="en-US" sz="1500">
              <a:solidFill>
                <a:srgbClr val="002060"/>
              </a:solidFill>
              <a:cs typeface="Arial"/>
            </a:endParaRPr>
          </a:p>
          <a:p>
            <a:r>
              <a:rPr lang="en-US" sz="1400">
                <a:solidFill>
                  <a:srgbClr val="002060"/>
                </a:solidFill>
                <a:cs typeface="Arial"/>
              </a:rPr>
              <a:t>Expand Use of Evapotranspiration (ET) Data</a:t>
            </a:r>
          </a:p>
          <a:p>
            <a:r>
              <a:rPr lang="en-US" sz="1500">
                <a:solidFill>
                  <a:srgbClr val="002060"/>
                </a:solidFill>
              </a:rPr>
              <a:t>Develop a Statewide Groundwater Management Framework to Guide Local Management</a:t>
            </a:r>
            <a:endParaRPr lang="en-US" sz="1500">
              <a:solidFill>
                <a:srgbClr val="002060"/>
              </a:solidFill>
              <a:cs typeface="Arial"/>
            </a:endParaRPr>
          </a:p>
          <a:p>
            <a:r>
              <a:rPr lang="en-US" sz="1500">
                <a:solidFill>
                  <a:srgbClr val="002060"/>
                </a:solidFill>
              </a:rPr>
              <a:t>Support Community-Driven Groundwater Planning and Conservation with Robust Data and Tools</a:t>
            </a:r>
            <a:endParaRPr lang="en-US" sz="1500">
              <a:solidFill>
                <a:srgbClr val="002060"/>
              </a:solidFill>
              <a:cs typeface="Arial"/>
            </a:endParaRPr>
          </a:p>
          <a:p>
            <a:endParaRPr lang="en-US" sz="1600">
              <a:solidFill>
                <a:srgbClr val="002060"/>
              </a:solidFill>
              <a:cs typeface="Arial"/>
            </a:endParaRPr>
          </a:p>
          <a:p>
            <a:pPr marL="174625" indent="-174625"/>
            <a:endParaRPr lang="en-US" sz="1600">
              <a:solidFill>
                <a:srgbClr val="002060"/>
              </a:solidFill>
              <a:cs typeface="Arial"/>
            </a:endParaRPr>
          </a:p>
          <a:p>
            <a:pPr marL="0" indent="0">
              <a:lnSpc>
                <a:spcPct val="100000"/>
              </a:lnSpc>
              <a:buClr>
                <a:schemeClr val="tx1"/>
              </a:buClr>
              <a:buSzPct val="104000"/>
              <a:buNone/>
            </a:pPr>
            <a:endParaRPr lang="en-US" sz="1600">
              <a:solidFill>
                <a:srgbClr val="002060"/>
              </a:solidFill>
              <a:latin typeface="Calibri" panose="020F0502020204030204" pitchFamily="34" charset="0"/>
              <a:ea typeface="Calibri"/>
              <a:cs typeface="Calibri" panose="020F0502020204030204" pitchFamily="34" charset="0"/>
            </a:endParaRPr>
          </a:p>
        </p:txBody>
      </p:sp>
      <p:sp>
        <p:nvSpPr>
          <p:cNvPr id="4" name="Google Shape;214;p8">
            <a:extLst>
              <a:ext uri="{FF2B5EF4-FFF2-40B4-BE49-F238E27FC236}">
                <a16:creationId xmlns:a16="http://schemas.microsoft.com/office/drawing/2014/main" id="{52434F23-A6E4-B250-CA92-9EB3309A465A}"/>
              </a:ext>
            </a:extLst>
          </p:cNvPr>
          <p:cNvSpPr txBox="1">
            <a:spLocks noGrp="1"/>
          </p:cNvSpPr>
          <p:nvPr>
            <p:ph type="sldNum" sz="quarter" idx="4294967295"/>
          </p:nvPr>
        </p:nvSpPr>
        <p:spPr>
          <a:xfrm>
            <a:off x="8789988" y="4659313"/>
            <a:ext cx="354012" cy="288925"/>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300"/>
              <a:buNone/>
            </a:pPr>
            <a:fld id="{00000000-1234-1234-1234-123412341234}" type="slidenum">
              <a:rPr lang="en-US" sz="1200">
                <a:solidFill>
                  <a:schemeClr val="tx2">
                    <a:lumMod val="90000"/>
                    <a:lumOff val="10000"/>
                  </a:schemeClr>
                </a:solidFill>
                <a:latin typeface="Calibri" panose="020F0502020204030204" pitchFamily="34" charset="0"/>
                <a:cs typeface="Calibri" panose="020F0502020204030204" pitchFamily="34" charset="0"/>
              </a:rPr>
              <a:t>16</a:t>
            </a:fld>
            <a:endParaRPr sz="1200">
              <a:solidFill>
                <a:schemeClr val="tx2">
                  <a:lumMod val="90000"/>
                  <a:lumOff val="10000"/>
                </a:schemeClr>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E8B3CB96-EDB3-03CD-70C7-6847FF8C1316}"/>
              </a:ext>
            </a:extLst>
          </p:cNvPr>
          <p:cNvPicPr>
            <a:picLocks noChangeAspect="1"/>
          </p:cNvPicPr>
          <p:nvPr/>
        </p:nvPicPr>
        <p:blipFill>
          <a:blip r:embed="rId3"/>
          <a:srcRect l="7950" t="1183" r="23253" b="19177"/>
          <a:stretch>
            <a:fillRect/>
          </a:stretch>
        </p:blipFill>
        <p:spPr>
          <a:xfrm>
            <a:off x="238215" y="819418"/>
            <a:ext cx="2427004" cy="3731317"/>
          </a:xfrm>
          <a:prstGeom prst="rect">
            <a:avLst/>
          </a:prstGeom>
        </p:spPr>
      </p:pic>
      <p:sp>
        <p:nvSpPr>
          <p:cNvPr id="14" name="Title 7">
            <a:extLst>
              <a:ext uri="{FF2B5EF4-FFF2-40B4-BE49-F238E27FC236}">
                <a16:creationId xmlns:a16="http://schemas.microsoft.com/office/drawing/2014/main" id="{2B0383E0-A5F0-A54A-ABF7-990B4D6D8B10}"/>
              </a:ext>
            </a:extLst>
          </p:cNvPr>
          <p:cNvSpPr>
            <a:spLocks noGrp="1"/>
          </p:cNvSpPr>
          <p:nvPr>
            <p:ph type="title"/>
          </p:nvPr>
        </p:nvSpPr>
        <p:spPr>
          <a:xfrm>
            <a:off x="75191" y="282778"/>
            <a:ext cx="9401175" cy="463604"/>
          </a:xfrm>
        </p:spPr>
        <p:txBody>
          <a:bodyPr>
            <a:noAutofit/>
          </a:bodyPr>
          <a:lstStyle/>
          <a:p>
            <a:r>
              <a:rPr lang="en-US" sz="3500" b="0">
                <a:solidFill>
                  <a:schemeClr val="tx2">
                    <a:lumMod val="90000"/>
                    <a:lumOff val="10000"/>
                  </a:schemeClr>
                </a:solidFill>
                <a:latin typeface="Calibri"/>
                <a:ea typeface="Calibri"/>
                <a:cs typeface="Calibri"/>
              </a:rPr>
              <a:t>Recommendations for NM’s Groundwater Future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0">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9">
          <a:extLst>
            <a:ext uri="{FF2B5EF4-FFF2-40B4-BE49-F238E27FC236}">
              <a16:creationId xmlns:a16="http://schemas.microsoft.com/office/drawing/2014/main" id="{EAEA8465-D03E-6665-B8F9-D824B087014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FFDF2B-839A-6D52-ABFB-86B34159E9DA}"/>
              </a:ext>
            </a:extLst>
          </p:cNvPr>
          <p:cNvSpPr>
            <a:spLocks noGrp="1"/>
          </p:cNvSpPr>
          <p:nvPr>
            <p:ph idx="1"/>
          </p:nvPr>
        </p:nvSpPr>
        <p:spPr>
          <a:xfrm>
            <a:off x="2886621" y="1002183"/>
            <a:ext cx="5903367" cy="3508441"/>
          </a:xfrm>
        </p:spPr>
        <p:txBody>
          <a:bodyPr vert="horz" lIns="0" tIns="0" rIns="0" bIns="0" rtlCol="0" anchor="t">
            <a:normAutofit/>
          </a:bodyPr>
          <a:lstStyle/>
          <a:p>
            <a:r>
              <a:rPr lang="en-US" sz="1400">
                <a:solidFill>
                  <a:srgbClr val="002060"/>
                </a:solidFill>
              </a:rPr>
              <a:t>Enable Meaningful Engagement with Tribes, Pueblos, and Nations in Groundwater Policy and Management</a:t>
            </a:r>
            <a:endParaRPr lang="en-US" sz="1400">
              <a:solidFill>
                <a:srgbClr val="002060"/>
              </a:solidFill>
              <a:cs typeface="Arial"/>
            </a:endParaRPr>
          </a:p>
          <a:p>
            <a:r>
              <a:rPr lang="en-US" sz="1400">
                <a:solidFill>
                  <a:srgbClr val="002060"/>
                </a:solidFill>
                <a:cs typeface="Arial"/>
              </a:rPr>
              <a:t>Transparent Community Engagement and Education to Address Groundwater Concerns</a:t>
            </a:r>
          </a:p>
          <a:p>
            <a:r>
              <a:rPr lang="en-US" sz="1400">
                <a:solidFill>
                  <a:srgbClr val="002060"/>
                </a:solidFill>
                <a:cs typeface="Arial"/>
              </a:rPr>
              <a:t>Ensure that Groundwater is Appropriately Integrated in Regional Water Planning</a:t>
            </a:r>
          </a:p>
          <a:p>
            <a:r>
              <a:rPr lang="en-US" sz="1400">
                <a:solidFill>
                  <a:srgbClr val="002060"/>
                </a:solidFill>
                <a:cs typeface="Arial"/>
              </a:rPr>
              <a:t>Exercise Assertive Control/Limit New Groundwater Permits and Pumping</a:t>
            </a:r>
          </a:p>
          <a:p>
            <a:r>
              <a:rPr lang="en-US" sz="1400">
                <a:solidFill>
                  <a:srgbClr val="002060"/>
                </a:solidFill>
                <a:cs typeface="Arial"/>
              </a:rPr>
              <a:t>Provide Guidance for Conjunctive Management</a:t>
            </a:r>
          </a:p>
          <a:p>
            <a:r>
              <a:rPr lang="en-US" sz="1400">
                <a:solidFill>
                  <a:srgbClr val="002060"/>
                </a:solidFill>
                <a:cs typeface="Arial"/>
              </a:rPr>
              <a:t>Support and Expand Water Quality Monitoring</a:t>
            </a:r>
          </a:p>
        </p:txBody>
      </p:sp>
      <p:sp>
        <p:nvSpPr>
          <p:cNvPr id="4" name="Google Shape;214;p8">
            <a:extLst>
              <a:ext uri="{FF2B5EF4-FFF2-40B4-BE49-F238E27FC236}">
                <a16:creationId xmlns:a16="http://schemas.microsoft.com/office/drawing/2014/main" id="{B6F48B69-A128-0D60-98CD-82C50D0EADDB}"/>
              </a:ext>
            </a:extLst>
          </p:cNvPr>
          <p:cNvSpPr txBox="1">
            <a:spLocks noGrp="1"/>
          </p:cNvSpPr>
          <p:nvPr>
            <p:ph type="sldNum" sz="quarter" idx="4294967295"/>
          </p:nvPr>
        </p:nvSpPr>
        <p:spPr>
          <a:xfrm>
            <a:off x="8789988" y="4659313"/>
            <a:ext cx="354012" cy="288925"/>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300"/>
              <a:buNone/>
            </a:pPr>
            <a:fld id="{00000000-1234-1234-1234-123412341234}" type="slidenum">
              <a:rPr lang="en-US" sz="1200">
                <a:solidFill>
                  <a:schemeClr val="tx2">
                    <a:lumMod val="90000"/>
                    <a:lumOff val="10000"/>
                  </a:schemeClr>
                </a:solidFill>
                <a:latin typeface="Calibri" panose="020F0502020204030204" pitchFamily="34" charset="0"/>
                <a:cs typeface="Calibri" panose="020F0502020204030204" pitchFamily="34" charset="0"/>
              </a:rPr>
              <a:t>17</a:t>
            </a:fld>
            <a:endParaRPr sz="1200">
              <a:solidFill>
                <a:schemeClr val="tx2">
                  <a:lumMod val="90000"/>
                  <a:lumOff val="10000"/>
                </a:schemeClr>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A1F8613F-AF51-0D91-F308-04B3C3BE7943}"/>
              </a:ext>
            </a:extLst>
          </p:cNvPr>
          <p:cNvPicPr>
            <a:picLocks noChangeAspect="1"/>
          </p:cNvPicPr>
          <p:nvPr/>
        </p:nvPicPr>
        <p:blipFill>
          <a:blip r:embed="rId3"/>
          <a:srcRect l="51194"/>
          <a:stretch>
            <a:fillRect/>
          </a:stretch>
        </p:blipFill>
        <p:spPr>
          <a:xfrm>
            <a:off x="242287" y="826618"/>
            <a:ext cx="2427768" cy="3745382"/>
          </a:xfrm>
          <a:prstGeom prst="rect">
            <a:avLst/>
          </a:prstGeom>
        </p:spPr>
      </p:pic>
      <p:sp>
        <p:nvSpPr>
          <p:cNvPr id="5" name="Title 4">
            <a:extLst>
              <a:ext uri="{FF2B5EF4-FFF2-40B4-BE49-F238E27FC236}">
                <a16:creationId xmlns:a16="http://schemas.microsoft.com/office/drawing/2014/main" id="{7103CEBA-5BE8-E620-2A8B-AD2DF2A58897}"/>
              </a:ext>
            </a:extLst>
          </p:cNvPr>
          <p:cNvSpPr>
            <a:spLocks noGrp="1"/>
          </p:cNvSpPr>
          <p:nvPr>
            <p:ph type="title"/>
          </p:nvPr>
        </p:nvSpPr>
        <p:spPr>
          <a:xfrm>
            <a:off x="110472" y="452412"/>
            <a:ext cx="9324975" cy="463604"/>
          </a:xfrm>
        </p:spPr>
        <p:txBody>
          <a:bodyPr vert="horz" lIns="91440" tIns="45720" rIns="91440" bIns="45720" rtlCol="0" anchor="ctr">
            <a:noAutofit/>
          </a:bodyPr>
          <a:lstStyle/>
          <a:p>
            <a:r>
              <a:rPr lang="en-US" sz="3500" b="0">
                <a:solidFill>
                  <a:schemeClr val="tx2">
                    <a:lumMod val="90000"/>
                    <a:lumOff val="10000"/>
                  </a:schemeClr>
                </a:solidFill>
                <a:latin typeface="Calibri"/>
                <a:ea typeface="Calibri"/>
                <a:cs typeface="Calibri"/>
              </a:rPr>
              <a:t>Recommendations for NM’s Groundwater Future </a:t>
            </a:r>
          </a:p>
          <a:p>
            <a:endParaRPr lang="en-US">
              <a:cs typeface="Arial"/>
            </a:endParaRPr>
          </a:p>
        </p:txBody>
      </p:sp>
    </p:spTree>
    <p:extLst>
      <p:ext uri="{BB962C8B-B14F-4D97-AF65-F5344CB8AC3E}">
        <p14:creationId xmlns:p14="http://schemas.microsoft.com/office/powerpoint/2010/main" val="534127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4" name="Text Placeholder 3">
            <a:extLst>
              <a:ext uri="{FF2B5EF4-FFF2-40B4-BE49-F238E27FC236}">
                <a16:creationId xmlns:a16="http://schemas.microsoft.com/office/drawing/2014/main" id="{7A357549-BA0E-A168-480B-96856539ED75}"/>
              </a:ext>
            </a:extLst>
          </p:cNvPr>
          <p:cNvSpPr>
            <a:spLocks noGrp="1"/>
          </p:cNvSpPr>
          <p:nvPr>
            <p:ph type="body" idx="1"/>
          </p:nvPr>
        </p:nvSpPr>
        <p:spPr>
          <a:xfrm>
            <a:off x="248771" y="971276"/>
            <a:ext cx="6817691" cy="3795988"/>
          </a:xfrm>
        </p:spPr>
        <p:txBody>
          <a:bodyPr>
            <a:normAutofit fontScale="92500" lnSpcReduction="10000"/>
          </a:bodyPr>
          <a:lstStyle/>
          <a:p>
            <a:r>
              <a:rPr lang="en-US" dirty="0">
                <a:solidFill>
                  <a:schemeClr val="tx2">
                    <a:lumMod val="75000"/>
                  </a:schemeClr>
                </a:solidFill>
              </a:rPr>
              <a:t>Prepare for climate change and long-term water security without over depleting groundwater resources.</a:t>
            </a:r>
          </a:p>
          <a:p>
            <a:r>
              <a:rPr lang="en-US" dirty="0">
                <a:solidFill>
                  <a:schemeClr val="tx2">
                    <a:lumMod val="75000"/>
                  </a:schemeClr>
                </a:solidFill>
              </a:rPr>
              <a:t>Fund, Support and Accelerate the Aquifer Mapping Program at NMBGMR to provide much needed groundwater data.</a:t>
            </a:r>
          </a:p>
          <a:p>
            <a:r>
              <a:rPr lang="en-US" dirty="0">
                <a:solidFill>
                  <a:schemeClr val="tx2">
                    <a:lumMod val="75000"/>
                  </a:schemeClr>
                </a:solidFill>
              </a:rPr>
              <a:t>Treat aquifers as critical infrastructure</a:t>
            </a:r>
          </a:p>
          <a:p>
            <a:r>
              <a:rPr lang="en-US" dirty="0">
                <a:solidFill>
                  <a:schemeClr val="tx2">
                    <a:lumMod val="75000"/>
                  </a:schemeClr>
                </a:solidFill>
              </a:rPr>
              <a:t>Accelerate groundwater metering and monitoring</a:t>
            </a:r>
          </a:p>
          <a:p>
            <a:r>
              <a:rPr lang="en-US" dirty="0">
                <a:solidFill>
                  <a:schemeClr val="tx2">
                    <a:lumMod val="75000"/>
                  </a:schemeClr>
                </a:solidFill>
              </a:rPr>
              <a:t>Promote &amp; support Tribal &amp; Pueblo outreach for leadership in groundwater management strategies</a:t>
            </a:r>
          </a:p>
          <a:p>
            <a:r>
              <a:rPr lang="en-US" dirty="0">
                <a:solidFill>
                  <a:schemeClr val="tx2">
                    <a:lumMod val="75000"/>
                  </a:schemeClr>
                </a:solidFill>
              </a:rPr>
              <a:t>Expand use of evapotranspiration (ET) data</a:t>
            </a:r>
          </a:p>
          <a:p>
            <a:r>
              <a:rPr lang="en-US" dirty="0">
                <a:solidFill>
                  <a:schemeClr val="tx2">
                    <a:lumMod val="75000"/>
                  </a:schemeClr>
                </a:solidFill>
              </a:rPr>
              <a:t>Develop statewide framework to modernize governance of groundwater and guide local management for longevity</a:t>
            </a:r>
          </a:p>
          <a:p>
            <a:endParaRPr lang="en-US" dirty="0"/>
          </a:p>
        </p:txBody>
      </p:sp>
      <p:sp>
        <p:nvSpPr>
          <p:cNvPr id="3" name="Google Shape;214;p8">
            <a:extLst>
              <a:ext uri="{FF2B5EF4-FFF2-40B4-BE49-F238E27FC236}">
                <a16:creationId xmlns:a16="http://schemas.microsoft.com/office/drawing/2014/main" id="{8787E751-0087-65E8-BA0D-03193638A043}"/>
              </a:ext>
            </a:extLst>
          </p:cNvPr>
          <p:cNvSpPr txBox="1">
            <a:spLocks noGrp="1"/>
          </p:cNvSpPr>
          <p:nvPr>
            <p:ph type="sldNum" idx="12"/>
          </p:nvPr>
        </p:nvSpPr>
        <p:spPr>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300"/>
              <a:buNone/>
            </a:pPr>
            <a:fld id="{00000000-1234-1234-1234-123412341234}" type="slidenum">
              <a:rPr lang="en-US" sz="1200">
                <a:solidFill>
                  <a:schemeClr val="tx2">
                    <a:lumMod val="90000"/>
                    <a:lumOff val="10000"/>
                  </a:schemeClr>
                </a:solidFill>
                <a:latin typeface="Calibri" panose="020F0502020204030204" pitchFamily="34" charset="0"/>
                <a:cs typeface="Calibri" panose="020F0502020204030204" pitchFamily="34" charset="0"/>
              </a:rPr>
              <a:t>18</a:t>
            </a:fld>
            <a:endParaRPr sz="1200">
              <a:solidFill>
                <a:schemeClr val="tx2">
                  <a:lumMod val="90000"/>
                  <a:lumOff val="10000"/>
                </a:schemeClr>
              </a:solidFill>
              <a:latin typeface="Calibri" panose="020F0502020204030204" pitchFamily="34" charset="0"/>
              <a:cs typeface="Calibri" panose="020F0502020204030204" pitchFamily="34" charset="0"/>
            </a:endParaRPr>
          </a:p>
        </p:txBody>
      </p:sp>
      <p:sp>
        <p:nvSpPr>
          <p:cNvPr id="229" name="Google Shape;229;p10"/>
          <p:cNvSpPr txBox="1"/>
          <p:nvPr/>
        </p:nvSpPr>
        <p:spPr>
          <a:xfrm>
            <a:off x="154981" y="208023"/>
            <a:ext cx="8867774" cy="878191"/>
          </a:xfrm>
          <a:prstGeom prst="rect">
            <a:avLst/>
          </a:prstGeom>
          <a:noFill/>
          <a:ln>
            <a:noFill/>
          </a:ln>
        </p:spPr>
        <p:txBody>
          <a:bodyPr spcFirstLastPara="1" wrap="square" lIns="91425" tIns="45700" rIns="91425" bIns="45700" anchor="ctr" anchorCtr="0">
            <a:noAutofit/>
          </a:bodyPr>
          <a:lstStyle/>
          <a:p>
            <a:pPr>
              <a:lnSpc>
                <a:spcPct val="95000"/>
              </a:lnSpc>
              <a:buClr>
                <a:srgbClr val="173D9A"/>
              </a:buClr>
              <a:buSzPts val="2400"/>
            </a:pPr>
            <a:r>
              <a:rPr lang="en-US" sz="3600">
                <a:solidFill>
                  <a:schemeClr val="tx2">
                    <a:lumMod val="90000"/>
                    <a:lumOff val="10000"/>
                  </a:schemeClr>
                </a:solidFill>
                <a:latin typeface="Calibri"/>
                <a:cs typeface="Calibri"/>
              </a:rPr>
              <a:t>Big Takeaways for NM’s Groundwater Future</a:t>
            </a:r>
          </a:p>
        </p:txBody>
      </p:sp>
      <p:sp>
        <p:nvSpPr>
          <p:cNvPr id="230" name="Google Shape;230;p10"/>
          <p:cNvSpPr/>
          <p:nvPr/>
        </p:nvSpPr>
        <p:spPr>
          <a:xfrm rot="-2752884">
            <a:off x="7027025" y="1977706"/>
            <a:ext cx="1920756" cy="1931153"/>
          </a:xfrm>
          <a:prstGeom prst="teardrop">
            <a:avLst>
              <a:gd name="adj" fmla="val 111620"/>
            </a:avLst>
          </a:prstGeom>
          <a:solidFill>
            <a:schemeClr val="tx2">
              <a:lumMod val="75000"/>
              <a:lumOff val="25000"/>
            </a:schemeClr>
          </a:solidFill>
          <a:ln w="25400" cap="flat" cmpd="sng">
            <a:solidFill>
              <a:srgbClr val="00153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253D86"/>
              </a:solidFill>
              <a:latin typeface="Calibri" panose="020F0502020204030204" pitchFamily="34" charset="0"/>
              <a:cs typeface="Calibri" panose="020F0502020204030204" pitchFamily="34" charset="0"/>
              <a:sym typeface="Arial"/>
            </a:endParaRPr>
          </a:p>
        </p:txBody>
      </p:sp>
      <p:sp>
        <p:nvSpPr>
          <p:cNvPr id="231" name="Google Shape;231;p10"/>
          <p:cNvSpPr txBox="1"/>
          <p:nvPr/>
        </p:nvSpPr>
        <p:spPr>
          <a:xfrm>
            <a:off x="6947941" y="2281582"/>
            <a:ext cx="2074814" cy="1323399"/>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600" b="1" i="0" u="none" strike="noStrike" cap="none" dirty="0">
                <a:solidFill>
                  <a:schemeClr val="bg1"/>
                </a:solidFill>
                <a:latin typeface="Calibri" panose="020F0502020204030204" pitchFamily="34" charset="0"/>
                <a:cs typeface="Calibri" panose="020F0502020204030204" pitchFamily="34" charset="0"/>
                <a:sym typeface="Arial"/>
              </a:rPr>
              <a:t>Groundwater</a:t>
            </a:r>
            <a:endParaRPr sz="1600" b="1" i="0" u="none" strike="noStrike" cap="none" dirty="0">
              <a:solidFill>
                <a:schemeClr val="bg1"/>
              </a:solidFill>
              <a:latin typeface="Calibri" panose="020F0502020204030204" pitchFamily="34" charset="0"/>
              <a:cs typeface="Calibri" panose="020F0502020204030204" pitchFamily="34" charset="0"/>
              <a:sym typeface="Arial"/>
            </a:endParaRPr>
          </a:p>
          <a:p>
            <a:pPr marL="0" marR="0" lvl="0" indent="0" algn="ctr" rtl="0">
              <a:lnSpc>
                <a:spcPct val="100000"/>
              </a:lnSpc>
              <a:spcBef>
                <a:spcPts val="0"/>
              </a:spcBef>
              <a:spcAft>
                <a:spcPts val="0"/>
              </a:spcAft>
              <a:buClr>
                <a:srgbClr val="000000"/>
              </a:buClr>
              <a:buSzPts val="1800"/>
              <a:buFont typeface="Arial"/>
              <a:buNone/>
            </a:pPr>
            <a:r>
              <a:rPr lang="en-US" sz="1600" b="1" dirty="0">
                <a:solidFill>
                  <a:schemeClr val="bg1"/>
                </a:solidFill>
                <a:latin typeface="Calibri"/>
                <a:cs typeface="Calibri"/>
              </a:rPr>
              <a:t>management</a:t>
            </a:r>
            <a:r>
              <a:rPr lang="en-US" sz="1600" b="1" i="0" u="none" strike="noStrike" cap="none" dirty="0">
                <a:solidFill>
                  <a:schemeClr val="bg1"/>
                </a:solidFill>
                <a:latin typeface="Calibri"/>
                <a:cs typeface="Calibri"/>
                <a:sym typeface="Arial"/>
              </a:rPr>
              <a:t> </a:t>
            </a:r>
            <a:r>
              <a:rPr lang="en-US" sz="1600" b="1" dirty="0">
                <a:solidFill>
                  <a:schemeClr val="bg1"/>
                </a:solidFill>
                <a:latin typeface="Calibri"/>
                <a:cs typeface="Calibri"/>
              </a:rPr>
              <a:t>requires</a:t>
            </a:r>
            <a:r>
              <a:rPr lang="en-US" sz="1600" b="1" i="0" u="none" strike="noStrike" cap="none" dirty="0">
                <a:solidFill>
                  <a:schemeClr val="bg1"/>
                </a:solidFill>
                <a:latin typeface="Calibri"/>
                <a:cs typeface="Calibri"/>
                <a:sym typeface="Arial"/>
              </a:rPr>
              <a:t> </a:t>
            </a:r>
            <a:endParaRPr lang="en-US" sz="1600" b="1" i="0" u="none" strike="noStrike" cap="none" dirty="0">
              <a:solidFill>
                <a:schemeClr val="bg1"/>
              </a:solidFill>
              <a:latin typeface="Calibri"/>
              <a:cs typeface="Calibri"/>
            </a:endParaRPr>
          </a:p>
          <a:p>
            <a:pPr marL="0" marR="0" lvl="0" indent="0" algn="ctr" rtl="0">
              <a:lnSpc>
                <a:spcPct val="100000"/>
              </a:lnSpc>
              <a:spcBef>
                <a:spcPts val="0"/>
              </a:spcBef>
              <a:spcAft>
                <a:spcPts val="0"/>
              </a:spcAft>
              <a:buClr>
                <a:srgbClr val="000000"/>
              </a:buClr>
              <a:buSzPts val="1800"/>
              <a:buFont typeface="Arial"/>
              <a:buNone/>
            </a:pPr>
            <a:r>
              <a:rPr lang="en-US" sz="1600" b="1" dirty="0">
                <a:solidFill>
                  <a:schemeClr val="bg1"/>
                </a:solidFill>
                <a:latin typeface="Calibri"/>
                <a:cs typeface="Calibri"/>
              </a:rPr>
              <a:t>ongoing</a:t>
            </a:r>
            <a:endParaRPr sz="1600" b="0" i="0" u="none" strike="noStrike" cap="none" dirty="0">
              <a:solidFill>
                <a:schemeClr val="bg1"/>
              </a:solidFill>
              <a:latin typeface="Calibri" panose="020F0502020204030204" pitchFamily="34" charset="0"/>
              <a:cs typeface="Calibri" panose="020F0502020204030204" pitchFamily="34" charset="0"/>
              <a:sym typeface="Arial"/>
            </a:endParaRPr>
          </a:p>
          <a:p>
            <a:pPr marL="0" marR="0" lvl="0" indent="0" algn="ctr" rtl="0">
              <a:lnSpc>
                <a:spcPct val="100000"/>
              </a:lnSpc>
              <a:spcBef>
                <a:spcPts val="0"/>
              </a:spcBef>
              <a:spcAft>
                <a:spcPts val="0"/>
              </a:spcAft>
              <a:buClr>
                <a:srgbClr val="000000"/>
              </a:buClr>
              <a:buSzPts val="1800"/>
              <a:buFont typeface="Arial"/>
              <a:buNone/>
            </a:pPr>
            <a:r>
              <a:rPr lang="en-US" sz="1600" b="1" dirty="0">
                <a:solidFill>
                  <a:schemeClr val="bg1"/>
                </a:solidFill>
                <a:latin typeface="Calibri"/>
                <a:cs typeface="Calibri"/>
              </a:rPr>
              <a:t>investments</a:t>
            </a:r>
            <a:r>
              <a:rPr lang="en-US" sz="1600" b="1" i="0" u="none" strike="noStrike" cap="none" dirty="0">
                <a:solidFill>
                  <a:schemeClr val="bg1"/>
                </a:solidFill>
                <a:latin typeface="Calibri"/>
                <a:cs typeface="Calibri"/>
                <a:sym typeface="Arial"/>
              </a:rPr>
              <a:t>!</a:t>
            </a:r>
            <a:endParaRPr sz="1600" b="1" i="0" u="none" strike="noStrike" cap="none" dirty="0">
              <a:solidFill>
                <a:schemeClr val="bg1"/>
              </a:solidFill>
              <a:latin typeface="Calibri"/>
              <a:cs typeface="Calibri"/>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878161-80B9-1F3B-9F92-54C6CF82F76C}"/>
            </a:ext>
          </a:extLst>
        </p:cNvPr>
        <p:cNvGrpSpPr/>
        <p:nvPr/>
      </p:nvGrpSpPr>
      <p:grpSpPr>
        <a:xfrm>
          <a:off x="0" y="0"/>
          <a:ext cx="0" cy="0"/>
          <a:chOff x="0" y="0"/>
          <a:chExt cx="0" cy="0"/>
        </a:xfrm>
      </p:grpSpPr>
      <p:pic>
        <p:nvPicPr>
          <p:cNvPr id="7" name="Google Shape;167;g36a8e8f30cd_3_81">
            <a:extLst>
              <a:ext uri="{FF2B5EF4-FFF2-40B4-BE49-F238E27FC236}">
                <a16:creationId xmlns:a16="http://schemas.microsoft.com/office/drawing/2014/main" id="{CB9802B1-FB57-972D-2846-C2DFCE75D419}"/>
              </a:ext>
            </a:extLst>
          </p:cNvPr>
          <p:cNvPicPr preferRelativeResize="0"/>
          <p:nvPr/>
        </p:nvPicPr>
        <p:blipFill>
          <a:blip r:embed="rId3">
            <a:alphaModFix/>
            <a:extLst>
              <a:ext uri="{BEBA8EAE-BF5A-486C-A8C5-ECC9F3942E4B}">
                <a14:imgProps xmlns:a14="http://schemas.microsoft.com/office/drawing/2010/main">
                  <a14:imgLayer r:embed="rId4">
                    <a14:imgEffect>
                      <a14:sharpenSoften amount="54000"/>
                    </a14:imgEffect>
                    <a14:imgEffect>
                      <a14:colorTemperature colorTemp="11500"/>
                    </a14:imgEffect>
                    <a14:imgEffect>
                      <a14:saturation sat="229000"/>
                    </a14:imgEffect>
                    <a14:imgEffect>
                      <a14:brightnessContrast bright="-26000" contrast="20000"/>
                    </a14:imgEffect>
                  </a14:imgLayer>
                </a14:imgProps>
              </a:ext>
            </a:extLst>
          </a:blip>
          <a:stretch>
            <a:fillRect/>
          </a:stretch>
        </p:blipFill>
        <p:spPr>
          <a:xfrm>
            <a:off x="2934" y="0"/>
            <a:ext cx="9193532" cy="5276568"/>
          </a:xfrm>
          <a:prstGeom prst="rect">
            <a:avLst/>
          </a:prstGeom>
          <a:noFill/>
          <a:ln>
            <a:noFill/>
          </a:ln>
        </p:spPr>
      </p:pic>
      <p:sp>
        <p:nvSpPr>
          <p:cNvPr id="2" name="Title 1">
            <a:extLst>
              <a:ext uri="{FF2B5EF4-FFF2-40B4-BE49-F238E27FC236}">
                <a16:creationId xmlns:a16="http://schemas.microsoft.com/office/drawing/2014/main" id="{A4B19C20-7C1C-A459-2740-79303B967AF8}"/>
              </a:ext>
            </a:extLst>
          </p:cNvPr>
          <p:cNvSpPr>
            <a:spLocks noGrp="1"/>
          </p:cNvSpPr>
          <p:nvPr>
            <p:ph type="ctrTitle"/>
          </p:nvPr>
        </p:nvSpPr>
        <p:spPr>
          <a:xfrm>
            <a:off x="-1" y="146766"/>
            <a:ext cx="9144001" cy="1102519"/>
          </a:xfrm>
        </p:spPr>
        <p:txBody>
          <a:bodyPr/>
          <a:lstStyle/>
          <a:p>
            <a:r>
              <a:rPr lang="en-US" sz="4000" i="1" dirty="0">
                <a:solidFill>
                  <a:schemeClr val="bg1"/>
                </a:solidFill>
                <a:latin typeface="Avenir Book" panose="02000503020000020003" pitchFamily="2" charset="0"/>
                <a:ea typeface="Calibri"/>
                <a:cs typeface="Calibri"/>
              </a:rPr>
              <a:t>Thank you!</a:t>
            </a:r>
          </a:p>
        </p:txBody>
      </p:sp>
      <p:sp>
        <p:nvSpPr>
          <p:cNvPr id="3" name="Subtitle 2">
            <a:extLst>
              <a:ext uri="{FF2B5EF4-FFF2-40B4-BE49-F238E27FC236}">
                <a16:creationId xmlns:a16="http://schemas.microsoft.com/office/drawing/2014/main" id="{E7E279DC-B301-58BE-86D2-B638A18BEBE6}"/>
              </a:ext>
            </a:extLst>
          </p:cNvPr>
          <p:cNvSpPr>
            <a:spLocks noGrp="1"/>
          </p:cNvSpPr>
          <p:nvPr>
            <p:ph type="subTitle" idx="1"/>
          </p:nvPr>
        </p:nvSpPr>
        <p:spPr>
          <a:xfrm>
            <a:off x="276225" y="2000250"/>
            <a:ext cx="4953988" cy="3143249"/>
          </a:xfrm>
        </p:spPr>
        <p:txBody>
          <a:bodyPr lIns="0" tIns="0" rIns="0" bIns="0" anchor="t">
            <a:normAutofit/>
          </a:bodyPr>
          <a:lstStyle/>
          <a:p>
            <a:pPr algn="l">
              <a:lnSpc>
                <a:spcPct val="100000"/>
              </a:lnSpc>
              <a:spcBef>
                <a:spcPts val="0"/>
              </a:spcBef>
              <a:buClr>
                <a:srgbClr val="000000"/>
              </a:buClr>
              <a:buSzPts val="1400"/>
            </a:pPr>
            <a:r>
              <a:rPr lang="en-US" sz="2200" b="1" dirty="0">
                <a:solidFill>
                  <a:schemeClr val="bg1"/>
                </a:solidFill>
                <a:latin typeface="Calibri"/>
                <a:ea typeface="Calibri"/>
                <a:cs typeface="Calibri"/>
                <a:sym typeface="Arial"/>
              </a:rPr>
              <a:t>Gretel Follingstad, PhD</a:t>
            </a:r>
            <a:endParaRPr lang="en-US" sz="2200" b="1" dirty="0">
              <a:solidFill>
                <a:schemeClr val="bg1"/>
              </a:solidFill>
              <a:latin typeface="Calibri"/>
              <a:ea typeface="Calibri"/>
              <a:cs typeface="Calibri"/>
            </a:endParaRPr>
          </a:p>
          <a:p>
            <a:pPr algn="l">
              <a:lnSpc>
                <a:spcPct val="100000"/>
              </a:lnSpc>
              <a:spcBef>
                <a:spcPts val="0"/>
              </a:spcBef>
              <a:buClr>
                <a:srgbClr val="FFFFFF"/>
              </a:buClr>
              <a:buSzPts val="1400"/>
            </a:pPr>
            <a:r>
              <a:rPr lang="en-US" sz="2200" dirty="0">
                <a:solidFill>
                  <a:schemeClr val="bg1"/>
                </a:solidFill>
                <a:latin typeface="Calibri"/>
                <a:ea typeface="Calibri"/>
                <a:cs typeface="Calibri"/>
                <a:sym typeface="Arial"/>
              </a:rPr>
              <a:t>Senior Manager, Climate Resilient Water Systems</a:t>
            </a:r>
            <a:endParaRPr lang="en-US" sz="2200" dirty="0">
              <a:solidFill>
                <a:schemeClr val="bg1"/>
              </a:solidFill>
              <a:latin typeface="Calibri"/>
              <a:ea typeface="Calibri"/>
              <a:cs typeface="Calibri"/>
            </a:endParaRPr>
          </a:p>
          <a:p>
            <a:pPr algn="l">
              <a:lnSpc>
                <a:spcPct val="100000"/>
              </a:lnSpc>
              <a:spcBef>
                <a:spcPts val="0"/>
              </a:spcBef>
              <a:buClr>
                <a:srgbClr val="FFFFFF"/>
              </a:buClr>
              <a:buSzPts val="1400"/>
            </a:pPr>
            <a:r>
              <a:rPr lang="en-US" sz="2200" dirty="0">
                <a:solidFill>
                  <a:schemeClr val="bg1"/>
                </a:solidFill>
                <a:latin typeface="Calibri"/>
                <a:ea typeface="Calibri"/>
                <a:cs typeface="Calibri"/>
                <a:sym typeface="Arial"/>
              </a:rPr>
              <a:t>Environmental Defense Fund</a:t>
            </a:r>
            <a:endParaRPr lang="en-US" sz="2200" dirty="0">
              <a:solidFill>
                <a:schemeClr val="bg1"/>
              </a:solidFill>
              <a:latin typeface="Calibri"/>
              <a:ea typeface="Calibri"/>
              <a:cs typeface="Calibri"/>
            </a:endParaRPr>
          </a:p>
          <a:p>
            <a:pPr algn="l">
              <a:lnSpc>
                <a:spcPct val="100000"/>
              </a:lnSpc>
              <a:spcBef>
                <a:spcPts val="0"/>
              </a:spcBef>
              <a:buClr>
                <a:srgbClr val="FFFFFF"/>
              </a:buClr>
              <a:buSzPts val="1400"/>
            </a:pPr>
            <a:r>
              <a:rPr lang="en-US" sz="2200" dirty="0" err="1">
                <a:solidFill>
                  <a:schemeClr val="bg1"/>
                </a:solidFill>
                <a:latin typeface="Calibri"/>
                <a:ea typeface="Calibri"/>
                <a:cs typeface="Calibri"/>
                <a:sym typeface="Arial"/>
              </a:rPr>
              <a:t>gfollingstad@edf.org</a:t>
            </a:r>
            <a:endParaRPr lang="en-US" sz="2200" dirty="0">
              <a:solidFill>
                <a:schemeClr val="bg1"/>
              </a:solidFill>
              <a:latin typeface="Calibri"/>
              <a:ea typeface="Calibri"/>
              <a:cs typeface="Calibri"/>
            </a:endParaRPr>
          </a:p>
          <a:p>
            <a:pPr algn="l">
              <a:lnSpc>
                <a:spcPct val="100000"/>
              </a:lnSpc>
              <a:spcBef>
                <a:spcPts val="0"/>
              </a:spcBef>
              <a:buClr>
                <a:srgbClr val="FFFFFF"/>
              </a:buClr>
              <a:buSzPts val="1400"/>
            </a:pPr>
            <a:r>
              <a:rPr lang="en-US" sz="2200" dirty="0">
                <a:solidFill>
                  <a:schemeClr val="bg1"/>
                </a:solidFill>
                <a:latin typeface="Calibri"/>
                <a:ea typeface="Calibri"/>
                <a:cs typeface="Calibri"/>
                <a:sym typeface="Arial"/>
              </a:rPr>
              <a:t>C 505-603-5402 (MT)</a:t>
            </a:r>
            <a:endParaRPr lang="en-US" sz="2200" dirty="0">
              <a:solidFill>
                <a:schemeClr val="bg1"/>
              </a:solidFill>
              <a:latin typeface="Calibri"/>
              <a:ea typeface="Calibri"/>
              <a:cs typeface="Calibri"/>
            </a:endParaRPr>
          </a:p>
          <a:p>
            <a:pPr algn="l">
              <a:lnSpc>
                <a:spcPct val="100000"/>
              </a:lnSpc>
              <a:spcBef>
                <a:spcPts val="0"/>
              </a:spcBef>
              <a:buSzPts val="1400"/>
            </a:pPr>
            <a:endParaRPr lang="en-US" sz="2000" dirty="0">
              <a:solidFill>
                <a:schemeClr val="bg1"/>
              </a:solidFill>
              <a:latin typeface="Calibri" panose="020F0502020204030204" pitchFamily="34" charset="0"/>
              <a:ea typeface="Calibri"/>
              <a:cs typeface="Calibri" panose="020F0502020204030204" pitchFamily="34" charset="0"/>
            </a:endParaRPr>
          </a:p>
          <a:p>
            <a:pPr algn="l">
              <a:lnSpc>
                <a:spcPct val="100000"/>
              </a:lnSpc>
              <a:spcBef>
                <a:spcPts val="0"/>
              </a:spcBef>
              <a:buSzPts val="1400"/>
            </a:pPr>
            <a:endParaRPr lang="en-US" sz="2000" dirty="0">
              <a:solidFill>
                <a:schemeClr val="bg1"/>
              </a:solidFill>
              <a:latin typeface="Calibri"/>
              <a:ea typeface="Calibri"/>
              <a:cs typeface="Calibri"/>
            </a:endParaRPr>
          </a:p>
        </p:txBody>
      </p:sp>
      <p:pic>
        <p:nvPicPr>
          <p:cNvPr id="5" name="Picture 4" descr="White text on a black background&#10;&#10;AI-generated content may be incorrect.">
            <a:extLst>
              <a:ext uri="{FF2B5EF4-FFF2-40B4-BE49-F238E27FC236}">
                <a16:creationId xmlns:a16="http://schemas.microsoft.com/office/drawing/2014/main" id="{F421A142-66C4-A20A-B7DA-BED4818BDF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3504" y="4112269"/>
            <a:ext cx="3199367" cy="884465"/>
          </a:xfrm>
          <a:prstGeom prst="rect">
            <a:avLst/>
          </a:prstGeom>
        </p:spPr>
      </p:pic>
      <p:sp>
        <p:nvSpPr>
          <p:cNvPr id="4" name="Google Shape;214;p8">
            <a:extLst>
              <a:ext uri="{FF2B5EF4-FFF2-40B4-BE49-F238E27FC236}">
                <a16:creationId xmlns:a16="http://schemas.microsoft.com/office/drawing/2014/main" id="{02124EA3-9547-5246-114C-DB42D74DDB22}"/>
              </a:ext>
            </a:extLst>
          </p:cNvPr>
          <p:cNvSpPr txBox="1">
            <a:spLocks/>
          </p:cNvSpPr>
          <p:nvPr/>
        </p:nvSpPr>
        <p:spPr>
          <a:xfrm>
            <a:off x="8690220" y="4841581"/>
            <a:ext cx="354563" cy="2897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buSzPts val="1300"/>
            </a:pPr>
            <a:fld id="{00000000-1234-1234-1234-123412341234}" type="slidenum">
              <a:rPr lang="en-US" sz="1200" smtClean="0">
                <a:solidFill>
                  <a:schemeClr val="accent2">
                    <a:lumMod val="20000"/>
                    <a:lumOff val="80000"/>
                  </a:schemeClr>
                </a:solidFill>
                <a:latin typeface="Calibri" panose="020F0502020204030204" pitchFamily="34" charset="0"/>
                <a:cs typeface="Calibri" panose="020F0502020204030204" pitchFamily="34" charset="0"/>
              </a:rPr>
              <a:pPr algn="r">
                <a:buSzPts val="1300"/>
              </a:pPr>
              <a:t>19</a:t>
            </a:fld>
            <a:endParaRPr lang="en-US" sz="1200">
              <a:solidFill>
                <a:schemeClr val="accent2">
                  <a:lumMod val="20000"/>
                  <a:lumOff val="80000"/>
                </a:schemeClr>
              </a:solidFill>
              <a:latin typeface="Calibri" panose="020F0502020204030204" pitchFamily="34" charset="0"/>
              <a:cs typeface="Calibri" panose="020F0502020204030204" pitchFamily="34" charset="0"/>
            </a:endParaRPr>
          </a:p>
        </p:txBody>
      </p:sp>
      <p:pic>
        <p:nvPicPr>
          <p:cNvPr id="8" name="Picture 7" descr="A blue and white brochure with a person standing in a field&#10;&#10;Description automatically generated">
            <a:extLst>
              <a:ext uri="{FF2B5EF4-FFF2-40B4-BE49-F238E27FC236}">
                <a16:creationId xmlns:a16="http://schemas.microsoft.com/office/drawing/2014/main" id="{9B0D8D72-43AB-C758-D863-E44444D97322}"/>
              </a:ext>
            </a:extLst>
          </p:cNvPr>
          <p:cNvPicPr>
            <a:picLocks noChangeAspect="1"/>
          </p:cNvPicPr>
          <p:nvPr/>
        </p:nvPicPr>
        <p:blipFill>
          <a:blip r:embed="rId6"/>
          <a:srcRect l="75000" t="71629" r="7955" b="5612"/>
          <a:stretch/>
        </p:blipFill>
        <p:spPr>
          <a:xfrm>
            <a:off x="6472237" y="2188752"/>
            <a:ext cx="1864333" cy="1923517"/>
          </a:xfrm>
          <a:prstGeom prst="rect">
            <a:avLst/>
          </a:prstGeom>
        </p:spPr>
      </p:pic>
    </p:spTree>
    <p:extLst>
      <p:ext uri="{BB962C8B-B14F-4D97-AF65-F5344CB8AC3E}">
        <p14:creationId xmlns:p14="http://schemas.microsoft.com/office/powerpoint/2010/main" val="12292790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DD028-E029-6BA4-EECF-F34CA807D2A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B5E748-0D6C-1077-262D-7647F92672B3}"/>
              </a:ext>
            </a:extLst>
          </p:cNvPr>
          <p:cNvSpPr>
            <a:spLocks noGrp="1"/>
          </p:cNvSpPr>
          <p:nvPr>
            <p:ph idx="1"/>
          </p:nvPr>
        </p:nvSpPr>
        <p:spPr>
          <a:xfrm>
            <a:off x="217955" y="883404"/>
            <a:ext cx="3984252" cy="2438020"/>
          </a:xfrm>
        </p:spPr>
        <p:txBody>
          <a:bodyPr vert="horz" lIns="0" tIns="0" rIns="0" bIns="0" rtlCol="0" anchor="t">
            <a:noAutofit/>
          </a:bodyPr>
          <a:lstStyle/>
          <a:p>
            <a:pPr marL="465138" lvl="1" indent="-325438"/>
            <a:r>
              <a:rPr lang="en-US" sz="2100" dirty="0">
                <a:solidFill>
                  <a:srgbClr val="002060"/>
                </a:solidFill>
                <a:latin typeface="Calibri"/>
                <a:ea typeface="Calibri"/>
                <a:cs typeface="Calibri"/>
              </a:rPr>
              <a:t>Climate Change impacts </a:t>
            </a:r>
            <a:endParaRPr lang="en-US" sz="2100" dirty="0">
              <a:latin typeface="Calibri"/>
              <a:ea typeface="Calibri"/>
              <a:cs typeface="Calibri"/>
            </a:endParaRPr>
          </a:p>
          <a:p>
            <a:pPr marL="464820" lvl="1" indent="-304800"/>
            <a:r>
              <a:rPr lang="en-US" sz="2100" dirty="0">
                <a:solidFill>
                  <a:srgbClr val="002060"/>
                </a:solidFill>
                <a:latin typeface="Calibri"/>
                <a:ea typeface="Calibri"/>
                <a:cs typeface="Calibri"/>
              </a:rPr>
              <a:t>Multi-decadal scale drought, </a:t>
            </a:r>
          </a:p>
          <a:p>
            <a:pPr marL="464820" lvl="1" indent="-304800"/>
            <a:r>
              <a:rPr lang="en-US" sz="2100" dirty="0">
                <a:solidFill>
                  <a:srgbClr val="002060"/>
                </a:solidFill>
                <a:latin typeface="Calibri"/>
                <a:ea typeface="Calibri"/>
                <a:cs typeface="Calibri"/>
              </a:rPr>
              <a:t>Water Quality: Arsenic, Uranium, localized run-off &amp; PFAS, etc.</a:t>
            </a:r>
          </a:p>
          <a:p>
            <a:pPr marL="464820" lvl="1" indent="-304800"/>
            <a:r>
              <a:rPr lang="en-US" sz="2100" dirty="0">
                <a:solidFill>
                  <a:srgbClr val="002060"/>
                </a:solidFill>
                <a:latin typeface="Calibri" panose="020F0502020204030204" pitchFamily="34" charset="0"/>
                <a:cs typeface="Calibri" panose="020F0502020204030204" pitchFamily="34" charset="0"/>
              </a:rPr>
              <a:t>New Large Water Demands (Data Centers etc.)</a:t>
            </a:r>
            <a:endParaRPr lang="en-US" sz="21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C2F5C618-0CF0-B0F0-1577-AEC57189C390}"/>
              </a:ext>
            </a:extLst>
          </p:cNvPr>
          <p:cNvSpPr>
            <a:spLocks noGrp="1"/>
          </p:cNvSpPr>
          <p:nvPr>
            <p:ph type="title"/>
          </p:nvPr>
        </p:nvSpPr>
        <p:spPr>
          <a:xfrm>
            <a:off x="169028" y="195684"/>
            <a:ext cx="8974972" cy="687719"/>
          </a:xfrm>
        </p:spPr>
        <p:txBody>
          <a:bodyPr>
            <a:normAutofit/>
          </a:bodyPr>
          <a:lstStyle/>
          <a:p>
            <a:r>
              <a:rPr lang="en-US" sz="4000" b="0" i="0" strike="noStrike" cap="none">
                <a:solidFill>
                  <a:srgbClr val="003FBE"/>
                </a:solidFill>
                <a:latin typeface="Calibri"/>
                <a:ea typeface="Arial"/>
                <a:cs typeface="Calibri"/>
                <a:sym typeface="Arial"/>
              </a:rPr>
              <a:t>NM’s </a:t>
            </a:r>
            <a:r>
              <a:rPr lang="en-US" sz="4000" b="0">
                <a:solidFill>
                  <a:srgbClr val="003FBE"/>
                </a:solidFill>
                <a:latin typeface="Calibri"/>
                <a:ea typeface="Calibri"/>
                <a:cs typeface="Calibri"/>
              </a:rPr>
              <a:t>Ongoing &amp; Future Challenges</a:t>
            </a:r>
          </a:p>
        </p:txBody>
      </p:sp>
      <p:sp>
        <p:nvSpPr>
          <p:cNvPr id="4" name="Slide Number Placeholder 3">
            <a:extLst>
              <a:ext uri="{FF2B5EF4-FFF2-40B4-BE49-F238E27FC236}">
                <a16:creationId xmlns:a16="http://schemas.microsoft.com/office/drawing/2014/main" id="{E7AC843C-EA50-CFC7-4753-46DFB115E938}"/>
              </a:ext>
            </a:extLst>
          </p:cNvPr>
          <p:cNvSpPr>
            <a:spLocks noGrp="1"/>
          </p:cNvSpPr>
          <p:nvPr>
            <p:ph type="sldNum" sz="quarter" idx="4294967295"/>
          </p:nvPr>
        </p:nvSpPr>
        <p:spPr>
          <a:xfrm>
            <a:off x="8896350" y="4673600"/>
            <a:ext cx="247650" cy="274638"/>
          </a:xfrm>
          <a:prstGeom prst="rect">
            <a:avLst/>
          </a:prstGeom>
        </p:spPr>
        <p:txBody>
          <a:bodyPr/>
          <a:lstStyle/>
          <a:p>
            <a:pPr marL="0" lvl="0" indent="0" algn="r" rtl="0">
              <a:spcBef>
                <a:spcPts val="0"/>
              </a:spcBef>
              <a:spcAft>
                <a:spcPts val="0"/>
              </a:spcAft>
              <a:buNone/>
            </a:pPr>
            <a:r>
              <a:rPr lang="en-US" sz="1200">
                <a:solidFill>
                  <a:schemeClr val="tx2">
                    <a:lumMod val="90000"/>
                    <a:lumOff val="10000"/>
                  </a:schemeClr>
                </a:solidFill>
                <a:latin typeface="Calibri" panose="020F0502020204030204" pitchFamily="34" charset="0"/>
                <a:cs typeface="Calibri" panose="020F0502020204030204" pitchFamily="34" charset="0"/>
              </a:rPr>
              <a:t>8</a:t>
            </a:r>
          </a:p>
        </p:txBody>
      </p:sp>
      <p:pic>
        <p:nvPicPr>
          <p:cNvPr id="7" name="Picture 2" descr="Image">
            <a:extLst>
              <a:ext uri="{FF2B5EF4-FFF2-40B4-BE49-F238E27FC236}">
                <a16:creationId xmlns:a16="http://schemas.microsoft.com/office/drawing/2014/main" id="{E49B5BA8-EDD3-0B20-17AD-3E1C71C890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2970" y="809444"/>
            <a:ext cx="4368130" cy="412141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ED67037-18D0-E55D-5337-05FE0167B304}"/>
              </a:ext>
            </a:extLst>
          </p:cNvPr>
          <p:cNvSpPr txBox="1"/>
          <p:nvPr/>
        </p:nvSpPr>
        <p:spPr>
          <a:xfrm>
            <a:off x="4432970" y="787810"/>
            <a:ext cx="4238171" cy="307777"/>
          </a:xfrm>
          <a:prstGeom prst="rect">
            <a:avLst/>
          </a:prstGeom>
          <a:noFill/>
        </p:spPr>
        <p:txBody>
          <a:bodyPr wrap="square" rtlCol="0">
            <a:spAutoFit/>
          </a:bodyPr>
          <a:lstStyle/>
          <a:p>
            <a:pPr algn="ctr"/>
            <a:r>
              <a:rPr lang="en-US" b="1" u="sng" dirty="0">
                <a:solidFill>
                  <a:schemeClr val="tx2">
                    <a:lumMod val="90000"/>
                    <a:lumOff val="10000"/>
                  </a:schemeClr>
                </a:solidFill>
              </a:rPr>
              <a:t>Groundwater Wells – 1940s-2020</a:t>
            </a:r>
          </a:p>
        </p:txBody>
      </p:sp>
      <p:sp>
        <p:nvSpPr>
          <p:cNvPr id="10" name="TextBox 9">
            <a:extLst>
              <a:ext uri="{FF2B5EF4-FFF2-40B4-BE49-F238E27FC236}">
                <a16:creationId xmlns:a16="http://schemas.microsoft.com/office/drawing/2014/main" id="{02CB96A6-C520-CB95-370A-F5940B6912EF}"/>
              </a:ext>
            </a:extLst>
          </p:cNvPr>
          <p:cNvSpPr txBox="1"/>
          <p:nvPr/>
        </p:nvSpPr>
        <p:spPr>
          <a:xfrm>
            <a:off x="6905065" y="4624174"/>
            <a:ext cx="1896035" cy="261610"/>
          </a:xfrm>
          <a:prstGeom prst="rect">
            <a:avLst/>
          </a:prstGeom>
          <a:noFill/>
        </p:spPr>
        <p:txBody>
          <a:bodyPr wrap="square" rtlCol="0">
            <a:spAutoFit/>
          </a:bodyPr>
          <a:lstStyle/>
          <a:p>
            <a:r>
              <a:rPr lang="en-US" sz="1100">
                <a:solidFill>
                  <a:schemeClr val="tx1"/>
                </a:solidFill>
              </a:rPr>
              <a:t>Source: </a:t>
            </a:r>
            <a:r>
              <a:rPr lang="en-US" sz="1100" err="1">
                <a:solidFill>
                  <a:schemeClr val="tx1"/>
                </a:solidFill>
              </a:rPr>
              <a:t>mainstreamnm.org</a:t>
            </a:r>
            <a:endParaRPr lang="en-US" sz="1100">
              <a:solidFill>
                <a:schemeClr val="tx1"/>
              </a:solidFill>
            </a:endParaRPr>
          </a:p>
        </p:txBody>
      </p:sp>
      <p:pic>
        <p:nvPicPr>
          <p:cNvPr id="5" name="Google Shape;88;g36a86a322df_0_22">
            <a:extLst>
              <a:ext uri="{FF2B5EF4-FFF2-40B4-BE49-F238E27FC236}">
                <a16:creationId xmlns:a16="http://schemas.microsoft.com/office/drawing/2014/main" id="{D4BBA15A-C26F-8D07-084D-AB08FAD7FA55}"/>
              </a:ext>
            </a:extLst>
          </p:cNvPr>
          <p:cNvPicPr preferRelativeResize="0"/>
          <p:nvPr/>
        </p:nvPicPr>
        <p:blipFill rotWithShape="1">
          <a:blip r:embed="rId4">
            <a:alphaModFix/>
          </a:blip>
          <a:srcRect b="13277"/>
          <a:stretch/>
        </p:blipFill>
        <p:spPr>
          <a:xfrm>
            <a:off x="122832" y="3237498"/>
            <a:ext cx="4310138" cy="1710318"/>
          </a:xfrm>
          <a:prstGeom prst="rect">
            <a:avLst/>
          </a:prstGeom>
          <a:noFill/>
          <a:ln>
            <a:noFill/>
          </a:ln>
        </p:spPr>
      </p:pic>
    </p:spTree>
    <p:extLst>
      <p:ext uri="{BB962C8B-B14F-4D97-AF65-F5344CB8AC3E}">
        <p14:creationId xmlns:p14="http://schemas.microsoft.com/office/powerpoint/2010/main" val="3566034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4">
          <a:extLst>
            <a:ext uri="{FF2B5EF4-FFF2-40B4-BE49-F238E27FC236}">
              <a16:creationId xmlns:a16="http://schemas.microsoft.com/office/drawing/2014/main" id="{B0CA0E63-A1FE-A704-2CDE-982394B3B095}"/>
            </a:ext>
          </a:extLst>
        </p:cNvPr>
        <p:cNvGrpSpPr/>
        <p:nvPr/>
      </p:nvGrpSpPr>
      <p:grpSpPr>
        <a:xfrm>
          <a:off x="0" y="0"/>
          <a:ext cx="0" cy="0"/>
          <a:chOff x="0" y="0"/>
          <a:chExt cx="0" cy="0"/>
        </a:xfrm>
      </p:grpSpPr>
      <p:pic>
        <p:nvPicPr>
          <p:cNvPr id="2" name="Picture 1" descr="A blue and white brochure with a person standing in a field&#10;&#10;Description automatically generated">
            <a:extLst>
              <a:ext uri="{FF2B5EF4-FFF2-40B4-BE49-F238E27FC236}">
                <a16:creationId xmlns:a16="http://schemas.microsoft.com/office/drawing/2014/main" id="{7F566831-81D7-B825-66D2-BDAF9040ADEC}"/>
              </a:ext>
            </a:extLst>
          </p:cNvPr>
          <p:cNvPicPr>
            <a:picLocks noChangeAspect="1"/>
          </p:cNvPicPr>
          <p:nvPr/>
        </p:nvPicPr>
        <p:blipFill>
          <a:blip r:embed="rId3"/>
          <a:srcRect l="75624" t="72368" r="7954" b="6309"/>
          <a:stretch/>
        </p:blipFill>
        <p:spPr>
          <a:xfrm>
            <a:off x="7049483" y="267386"/>
            <a:ext cx="1499562" cy="1504574"/>
          </a:xfrm>
          <a:prstGeom prst="rect">
            <a:avLst/>
          </a:prstGeom>
        </p:spPr>
      </p:pic>
      <p:sp>
        <p:nvSpPr>
          <p:cNvPr id="186" name="Google Shape;186;p5">
            <a:extLst>
              <a:ext uri="{FF2B5EF4-FFF2-40B4-BE49-F238E27FC236}">
                <a16:creationId xmlns:a16="http://schemas.microsoft.com/office/drawing/2014/main" id="{E565A581-8125-3D6E-38E9-334EB388CA6C}"/>
              </a:ext>
            </a:extLst>
          </p:cNvPr>
          <p:cNvSpPr txBox="1"/>
          <p:nvPr/>
        </p:nvSpPr>
        <p:spPr>
          <a:xfrm>
            <a:off x="140289" y="148418"/>
            <a:ext cx="8949923" cy="646290"/>
          </a:xfrm>
          <a:prstGeom prst="rect">
            <a:avLst/>
          </a:prstGeom>
          <a:noFill/>
          <a:ln>
            <a:noFill/>
          </a:ln>
        </p:spPr>
        <p:txBody>
          <a:bodyPr spcFirstLastPara="1" wrap="square" lIns="91425" tIns="45700" rIns="91425" bIns="45700" anchor="t" anchorCtr="0">
            <a:spAutoFit/>
          </a:bodyPr>
          <a:lstStyle/>
          <a:p>
            <a:pPr>
              <a:buSzPts val="2400"/>
            </a:pPr>
            <a:r>
              <a:rPr lang="en-US" sz="3600" u="sng">
                <a:solidFill>
                  <a:schemeClr val="tx2">
                    <a:lumMod val="90000"/>
                    <a:lumOff val="10000"/>
                  </a:schemeClr>
                </a:solidFill>
                <a:latin typeface="Calibri"/>
                <a:cs typeface="Calibri"/>
              </a:rPr>
              <a:t>New Mexico Groundwater Alliance</a:t>
            </a:r>
            <a:endParaRPr lang="en-US" sz="3400" i="0" u="none" strike="noStrike" cap="none">
              <a:solidFill>
                <a:srgbClr val="003FBE"/>
              </a:solidFill>
              <a:latin typeface="Calibri"/>
              <a:cs typeface="Calibri"/>
            </a:endParaRPr>
          </a:p>
        </p:txBody>
      </p:sp>
      <p:sp>
        <p:nvSpPr>
          <p:cNvPr id="187" name="Google Shape;187;p5">
            <a:extLst>
              <a:ext uri="{FF2B5EF4-FFF2-40B4-BE49-F238E27FC236}">
                <a16:creationId xmlns:a16="http://schemas.microsoft.com/office/drawing/2014/main" id="{F538077F-DF56-6A30-A0FB-2860EF8D7ACE}"/>
              </a:ext>
            </a:extLst>
          </p:cNvPr>
          <p:cNvSpPr txBox="1"/>
          <p:nvPr/>
        </p:nvSpPr>
        <p:spPr>
          <a:xfrm>
            <a:off x="204239" y="664824"/>
            <a:ext cx="8280856" cy="369291"/>
          </a:xfrm>
          <a:prstGeom prst="rect">
            <a:avLst/>
          </a:prstGeom>
          <a:noFill/>
          <a:ln>
            <a:noFill/>
          </a:ln>
        </p:spPr>
        <p:txBody>
          <a:bodyPr spcFirstLastPara="1" wrap="square" lIns="91425" tIns="45700" rIns="91425" bIns="45700" anchor="t" anchorCtr="0">
            <a:spAutoFit/>
          </a:bodyPr>
          <a:lstStyle/>
          <a:p>
            <a:pPr>
              <a:buClr>
                <a:schemeClr val="tx1"/>
              </a:buClr>
              <a:buSzPts val="1800"/>
            </a:pPr>
            <a:r>
              <a:rPr lang="en-US" sz="1800" i="1">
                <a:solidFill>
                  <a:srgbClr val="0033CC"/>
                </a:solidFill>
                <a:latin typeface="Calibri"/>
                <a:cs typeface="Calibri"/>
              </a:rPr>
              <a:t>Subset of experts from the Governor’s Water Policy Task Force</a:t>
            </a:r>
          </a:p>
        </p:txBody>
      </p:sp>
      <p:sp>
        <p:nvSpPr>
          <p:cNvPr id="6" name="Slide Number Placeholder 3">
            <a:extLst>
              <a:ext uri="{FF2B5EF4-FFF2-40B4-BE49-F238E27FC236}">
                <a16:creationId xmlns:a16="http://schemas.microsoft.com/office/drawing/2014/main" id="{23D0CF5B-6247-1D11-1334-ECDBD726DAD8}"/>
              </a:ext>
            </a:extLst>
          </p:cNvPr>
          <p:cNvSpPr>
            <a:spLocks noGrp="1"/>
          </p:cNvSpPr>
          <p:nvPr>
            <p:ph type="sldNum" sz="quarter" idx="4294967295"/>
          </p:nvPr>
        </p:nvSpPr>
        <p:spPr>
          <a:xfrm>
            <a:off x="8864600" y="4649788"/>
            <a:ext cx="279400" cy="282575"/>
          </a:xfrm>
          <a:prstGeom prst="rect">
            <a:avLst/>
          </a:prstGeom>
        </p:spPr>
        <p:txBody>
          <a:bodyPr/>
          <a:lstStyle/>
          <a:p>
            <a:pPr marL="0" lvl="0" indent="0" algn="r" rtl="0">
              <a:spcBef>
                <a:spcPts val="0"/>
              </a:spcBef>
              <a:spcAft>
                <a:spcPts val="0"/>
              </a:spcAft>
              <a:buNone/>
            </a:pPr>
            <a:fld id="{00000000-1234-1234-1234-123412341234}" type="slidenum">
              <a:rPr lang="en-US" sz="1200" smtClean="0">
                <a:solidFill>
                  <a:schemeClr val="tx2">
                    <a:lumMod val="90000"/>
                    <a:lumOff val="10000"/>
                  </a:schemeClr>
                </a:solidFill>
                <a:latin typeface="Calibri" panose="020F0502020204030204" pitchFamily="34" charset="0"/>
                <a:cs typeface="Calibri" panose="020F0502020204030204" pitchFamily="34" charset="0"/>
              </a:rPr>
              <a:t>3</a:t>
            </a:fld>
            <a:endParaRPr lang="en-US" sz="1200">
              <a:solidFill>
                <a:schemeClr val="tx2">
                  <a:lumMod val="90000"/>
                  <a:lumOff val="10000"/>
                </a:schemeClr>
              </a:solidFill>
              <a:latin typeface="Calibri" panose="020F0502020204030204" pitchFamily="34" charset="0"/>
              <a:cs typeface="Calibri" panose="020F0502020204030204" pitchFamily="34" charset="0"/>
            </a:endParaRPr>
          </a:p>
        </p:txBody>
      </p:sp>
      <p:pic>
        <p:nvPicPr>
          <p:cNvPr id="7" name="Picture 6" descr="A collage of people with text&#10;&#10;Description automatically generated">
            <a:extLst>
              <a:ext uri="{FF2B5EF4-FFF2-40B4-BE49-F238E27FC236}">
                <a16:creationId xmlns:a16="http://schemas.microsoft.com/office/drawing/2014/main" id="{6F43286B-79A2-9881-1842-389E90A0F664}"/>
              </a:ext>
            </a:extLst>
          </p:cNvPr>
          <p:cNvPicPr>
            <a:picLocks noChangeAspect="1"/>
          </p:cNvPicPr>
          <p:nvPr/>
        </p:nvPicPr>
        <p:blipFill>
          <a:blip r:embed="rId4"/>
          <a:stretch>
            <a:fillRect/>
          </a:stretch>
        </p:blipFill>
        <p:spPr>
          <a:xfrm>
            <a:off x="0" y="1086581"/>
            <a:ext cx="3459264" cy="2574932"/>
          </a:xfrm>
          <a:prstGeom prst="rect">
            <a:avLst/>
          </a:prstGeom>
        </p:spPr>
      </p:pic>
      <p:pic>
        <p:nvPicPr>
          <p:cNvPr id="9" name="Picture 8" descr="A collage of men with text&#10;&#10;Description automatically generated">
            <a:extLst>
              <a:ext uri="{FF2B5EF4-FFF2-40B4-BE49-F238E27FC236}">
                <a16:creationId xmlns:a16="http://schemas.microsoft.com/office/drawing/2014/main" id="{16A13446-D1C4-C29C-E6B5-954176850DAF}"/>
              </a:ext>
            </a:extLst>
          </p:cNvPr>
          <p:cNvPicPr>
            <a:picLocks noChangeAspect="1"/>
          </p:cNvPicPr>
          <p:nvPr/>
        </p:nvPicPr>
        <p:blipFill>
          <a:blip r:embed="rId5"/>
          <a:stretch>
            <a:fillRect/>
          </a:stretch>
        </p:blipFill>
        <p:spPr>
          <a:xfrm>
            <a:off x="3449342" y="1743435"/>
            <a:ext cx="3262725" cy="1918078"/>
          </a:xfrm>
          <a:prstGeom prst="rect">
            <a:avLst/>
          </a:prstGeom>
        </p:spPr>
      </p:pic>
      <p:pic>
        <p:nvPicPr>
          <p:cNvPr id="11" name="Picture 10" descr="A collage of men wearing glasses&#10;&#10;Description automatically generated">
            <a:extLst>
              <a:ext uri="{FF2B5EF4-FFF2-40B4-BE49-F238E27FC236}">
                <a16:creationId xmlns:a16="http://schemas.microsoft.com/office/drawing/2014/main" id="{534431B2-FFC5-4655-9E74-2673BD4BDA03}"/>
              </a:ext>
            </a:extLst>
          </p:cNvPr>
          <p:cNvPicPr>
            <a:picLocks noChangeAspect="1"/>
          </p:cNvPicPr>
          <p:nvPr/>
        </p:nvPicPr>
        <p:blipFill>
          <a:blip r:embed="rId6"/>
          <a:stretch>
            <a:fillRect/>
          </a:stretch>
        </p:blipFill>
        <p:spPr>
          <a:xfrm>
            <a:off x="6745445" y="1743436"/>
            <a:ext cx="2398555" cy="1865794"/>
          </a:xfrm>
          <a:prstGeom prst="rect">
            <a:avLst/>
          </a:prstGeom>
        </p:spPr>
      </p:pic>
      <p:pic>
        <p:nvPicPr>
          <p:cNvPr id="15" name="Picture 14" descr="A close up of a name&#10;&#10;Description automatically generated">
            <a:extLst>
              <a:ext uri="{FF2B5EF4-FFF2-40B4-BE49-F238E27FC236}">
                <a16:creationId xmlns:a16="http://schemas.microsoft.com/office/drawing/2014/main" id="{AD082894-5665-BF6D-B552-3062D173509F}"/>
              </a:ext>
            </a:extLst>
          </p:cNvPr>
          <p:cNvPicPr>
            <a:picLocks noChangeAspect="1"/>
          </p:cNvPicPr>
          <p:nvPr/>
        </p:nvPicPr>
        <p:blipFill>
          <a:blip r:embed="rId7"/>
          <a:stretch>
            <a:fillRect/>
          </a:stretch>
        </p:blipFill>
        <p:spPr>
          <a:xfrm>
            <a:off x="2679062" y="4478676"/>
            <a:ext cx="4012595" cy="453687"/>
          </a:xfrm>
          <a:prstGeom prst="rect">
            <a:avLst/>
          </a:prstGeom>
        </p:spPr>
      </p:pic>
      <p:pic>
        <p:nvPicPr>
          <p:cNvPr id="13" name="Picture 12" descr="A close-up of a card&#10;&#10;Description automatically generated">
            <a:extLst>
              <a:ext uri="{FF2B5EF4-FFF2-40B4-BE49-F238E27FC236}">
                <a16:creationId xmlns:a16="http://schemas.microsoft.com/office/drawing/2014/main" id="{7976063C-5326-5C56-F0FA-A9EB9DF9CDDE}"/>
              </a:ext>
            </a:extLst>
          </p:cNvPr>
          <p:cNvPicPr>
            <a:picLocks noChangeAspect="1"/>
          </p:cNvPicPr>
          <p:nvPr/>
        </p:nvPicPr>
        <p:blipFill>
          <a:blip r:embed="rId8"/>
          <a:stretch>
            <a:fillRect/>
          </a:stretch>
        </p:blipFill>
        <p:spPr>
          <a:xfrm>
            <a:off x="2590667" y="3661513"/>
            <a:ext cx="3962666" cy="778938"/>
          </a:xfrm>
          <a:prstGeom prst="rect">
            <a:avLst/>
          </a:prstGeom>
        </p:spPr>
      </p:pic>
    </p:spTree>
    <p:extLst>
      <p:ext uri="{BB962C8B-B14F-4D97-AF65-F5344CB8AC3E}">
        <p14:creationId xmlns:p14="http://schemas.microsoft.com/office/powerpoint/2010/main" val="19442303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4">
          <a:extLst>
            <a:ext uri="{FF2B5EF4-FFF2-40B4-BE49-F238E27FC236}">
              <a16:creationId xmlns:a16="http://schemas.microsoft.com/office/drawing/2014/main" id="{F926D1B4-0F7F-BDF1-7429-A44CCF53E675}"/>
            </a:ext>
          </a:extLst>
        </p:cNvPr>
        <p:cNvGrpSpPr/>
        <p:nvPr/>
      </p:nvGrpSpPr>
      <p:grpSpPr>
        <a:xfrm>
          <a:off x="0" y="0"/>
          <a:ext cx="0" cy="0"/>
          <a:chOff x="0" y="0"/>
          <a:chExt cx="0" cy="0"/>
        </a:xfrm>
      </p:grpSpPr>
      <p:sp>
        <p:nvSpPr>
          <p:cNvPr id="186" name="Google Shape;186;p5">
            <a:extLst>
              <a:ext uri="{FF2B5EF4-FFF2-40B4-BE49-F238E27FC236}">
                <a16:creationId xmlns:a16="http://schemas.microsoft.com/office/drawing/2014/main" id="{D404C10B-7CB9-34EF-4D19-4963FB3AB249}"/>
              </a:ext>
            </a:extLst>
          </p:cNvPr>
          <p:cNvSpPr txBox="1"/>
          <p:nvPr/>
        </p:nvSpPr>
        <p:spPr>
          <a:xfrm>
            <a:off x="140290" y="188988"/>
            <a:ext cx="5399898" cy="113873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3400" i="0" u="none" strike="noStrike" cap="none">
                <a:solidFill>
                  <a:srgbClr val="003FBE"/>
                </a:solidFill>
                <a:latin typeface="Calibri"/>
                <a:cs typeface="Calibri"/>
                <a:sym typeface="Arial"/>
              </a:rPr>
              <a:t>Building Groundwater Solutions for New Mexico</a:t>
            </a:r>
            <a:endParaRPr lang="en-US" sz="3400" i="0" u="none" strike="noStrike" cap="none">
              <a:solidFill>
                <a:srgbClr val="003FBE"/>
              </a:solidFill>
              <a:latin typeface="Calibri"/>
              <a:cs typeface="Calibri"/>
            </a:endParaRPr>
          </a:p>
        </p:txBody>
      </p:sp>
      <p:sp>
        <p:nvSpPr>
          <p:cNvPr id="187" name="Google Shape;187;p5">
            <a:extLst>
              <a:ext uri="{FF2B5EF4-FFF2-40B4-BE49-F238E27FC236}">
                <a16:creationId xmlns:a16="http://schemas.microsoft.com/office/drawing/2014/main" id="{151F4315-ACFD-47CD-D913-7F62D411BABF}"/>
              </a:ext>
            </a:extLst>
          </p:cNvPr>
          <p:cNvSpPr txBox="1"/>
          <p:nvPr/>
        </p:nvSpPr>
        <p:spPr>
          <a:xfrm>
            <a:off x="140290" y="1531971"/>
            <a:ext cx="5399898" cy="3170058"/>
          </a:xfrm>
          <a:prstGeom prst="rect">
            <a:avLst/>
          </a:prstGeom>
          <a:noFill/>
          <a:ln>
            <a:noFill/>
          </a:ln>
        </p:spPr>
        <p:txBody>
          <a:bodyPr spcFirstLastPara="1" wrap="square" lIns="91425" tIns="45700" rIns="91425" bIns="45700" anchor="t" anchorCtr="0">
            <a:spAutoFit/>
          </a:bodyPr>
          <a:lstStyle/>
          <a:p>
            <a:pPr marR="0" lvl="0" algn="l" rtl="0">
              <a:lnSpc>
                <a:spcPct val="100000"/>
              </a:lnSpc>
              <a:spcBef>
                <a:spcPts val="0"/>
              </a:spcBef>
              <a:spcAft>
                <a:spcPts val="0"/>
              </a:spcAft>
              <a:buClr>
                <a:schemeClr val="tx1"/>
              </a:buClr>
              <a:buSzPts val="1800"/>
            </a:pPr>
            <a:r>
              <a:rPr lang="en-US" sz="2000" b="1" i="0" u="sng" strike="noStrike" cap="none" dirty="0">
                <a:solidFill>
                  <a:schemeClr val="tx2">
                    <a:lumMod val="90000"/>
                    <a:lumOff val="10000"/>
                  </a:schemeClr>
                </a:solidFill>
                <a:latin typeface="Calibri"/>
                <a:cs typeface="Calibri"/>
                <a:sym typeface="Arial"/>
              </a:rPr>
              <a:t>New Mexico 360 Groundwater Report (2026)</a:t>
            </a:r>
          </a:p>
          <a:p>
            <a:pPr marL="342900" indent="-342900">
              <a:buClr>
                <a:schemeClr val="tx1"/>
              </a:buClr>
              <a:buSzPts val="1800"/>
              <a:buFont typeface="Arial" panose="020B0604020202020204" pitchFamily="34" charset="0"/>
              <a:buChar char="•"/>
            </a:pPr>
            <a:r>
              <a:rPr lang="en-US" sz="2000" b="0" i="0" u="none" strike="noStrike" cap="none" dirty="0">
                <a:solidFill>
                  <a:srgbClr val="002060"/>
                </a:solidFill>
                <a:latin typeface="Calibri"/>
                <a:cs typeface="Calibri"/>
                <a:sym typeface="Arial"/>
              </a:rPr>
              <a:t>Co-authored by the NM Groundwater Alliance Members</a:t>
            </a:r>
          </a:p>
          <a:p>
            <a:pPr marL="342900" indent="-342900">
              <a:buClr>
                <a:schemeClr val="tx1"/>
              </a:buClr>
              <a:buSzPts val="1800"/>
              <a:buFont typeface="Arial" panose="020B0604020202020204" pitchFamily="34" charset="0"/>
              <a:buChar char="•"/>
            </a:pPr>
            <a:r>
              <a:rPr lang="en-US" sz="2000" dirty="0">
                <a:solidFill>
                  <a:srgbClr val="002060"/>
                </a:solidFill>
                <a:latin typeface="Calibri"/>
                <a:cs typeface="Calibri"/>
              </a:rPr>
              <a:t>Released January 2026 </a:t>
            </a:r>
          </a:p>
          <a:p>
            <a:pPr marL="342900" indent="-342900">
              <a:buClr>
                <a:schemeClr val="tx1"/>
              </a:buClr>
              <a:buSzPts val="1800"/>
              <a:buFont typeface="Arial" panose="020B0604020202020204" pitchFamily="34" charset="0"/>
              <a:buChar char="•"/>
            </a:pPr>
            <a:r>
              <a:rPr lang="en-US" sz="2000" dirty="0">
                <a:solidFill>
                  <a:srgbClr val="002060"/>
                </a:solidFill>
                <a:latin typeface="Calibri"/>
                <a:cs typeface="Calibri"/>
              </a:rPr>
              <a:t>Report</a:t>
            </a:r>
            <a:r>
              <a:rPr lang="en-US" sz="2000" b="0" i="0" u="none" strike="noStrike" cap="none" dirty="0">
                <a:solidFill>
                  <a:srgbClr val="002060"/>
                </a:solidFill>
                <a:latin typeface="Calibri"/>
                <a:cs typeface="Calibri"/>
                <a:sym typeface="Arial"/>
              </a:rPr>
              <a:t> provide details on NM’s groundwater &amp; governance:</a:t>
            </a:r>
            <a:endParaRPr lang="en-US" sz="2000" b="0" i="0" u="none" strike="noStrike" cap="none" dirty="0">
              <a:solidFill>
                <a:srgbClr val="002060"/>
              </a:solidFill>
              <a:latin typeface="Calibri"/>
              <a:cs typeface="Calibri"/>
            </a:endParaRPr>
          </a:p>
          <a:p>
            <a:pPr marL="575945" lvl="8" indent="-233045">
              <a:buClr>
                <a:schemeClr val="tx1"/>
              </a:buClr>
              <a:buSzPts val="1800"/>
              <a:buFont typeface="Arial" panose="020B0604020202020204" pitchFamily="34" charset="0"/>
              <a:buChar char="•"/>
            </a:pPr>
            <a:r>
              <a:rPr lang="en-US" sz="2000" dirty="0">
                <a:solidFill>
                  <a:srgbClr val="002060"/>
                </a:solidFill>
                <a:latin typeface="Calibri"/>
                <a:cs typeface="Calibri"/>
              </a:rPr>
              <a:t>New Mexico’s groundwater use</a:t>
            </a:r>
          </a:p>
          <a:p>
            <a:pPr marL="575945" lvl="8" indent="-233045">
              <a:buClr>
                <a:schemeClr val="tx1"/>
              </a:buClr>
              <a:buSzPts val="1800"/>
              <a:buFont typeface="Arial" panose="020B0604020202020204" pitchFamily="34" charset="0"/>
              <a:buChar char="•"/>
            </a:pPr>
            <a:r>
              <a:rPr lang="en-US" sz="2000" dirty="0">
                <a:solidFill>
                  <a:srgbClr val="002060"/>
                </a:solidFill>
                <a:latin typeface="Calibri"/>
                <a:cs typeface="Calibri"/>
              </a:rPr>
              <a:t>Current aquifer conditions (where known) </a:t>
            </a:r>
          </a:p>
          <a:p>
            <a:pPr marL="575945" lvl="8" indent="-233045">
              <a:buClr>
                <a:schemeClr val="tx1"/>
              </a:buClr>
              <a:buSzPts val="1800"/>
              <a:buFont typeface="Arial" panose="020B0604020202020204" pitchFamily="34" charset="0"/>
              <a:buChar char="•"/>
            </a:pPr>
            <a:r>
              <a:rPr lang="en-US" sz="2000" dirty="0">
                <a:solidFill>
                  <a:srgbClr val="002060"/>
                </a:solidFill>
                <a:latin typeface="Calibri"/>
                <a:cs typeface="Calibri"/>
              </a:rPr>
              <a:t>Data gaps </a:t>
            </a:r>
          </a:p>
          <a:p>
            <a:pPr marL="575945" lvl="8" indent="-233045">
              <a:buClr>
                <a:schemeClr val="tx1"/>
              </a:buClr>
              <a:buSzPts val="1800"/>
              <a:buFont typeface="Arial" panose="020B0604020202020204" pitchFamily="34" charset="0"/>
              <a:buChar char="•"/>
            </a:pPr>
            <a:r>
              <a:rPr lang="en-US" sz="2000" b="0" i="0" u="none" strike="noStrike" cap="none" dirty="0">
                <a:solidFill>
                  <a:srgbClr val="002060"/>
                </a:solidFill>
                <a:latin typeface="Calibri"/>
                <a:cs typeface="Calibri"/>
                <a:sym typeface="Arial"/>
              </a:rPr>
              <a:t>Recommendations</a:t>
            </a:r>
            <a:endParaRPr lang="en-US" sz="2000" b="0" i="0" u="none" strike="noStrike" cap="none" dirty="0">
              <a:solidFill>
                <a:srgbClr val="002060"/>
              </a:solidFill>
              <a:latin typeface="Calibri"/>
              <a:cs typeface="Calibri"/>
            </a:endParaRPr>
          </a:p>
        </p:txBody>
      </p:sp>
      <p:sp>
        <p:nvSpPr>
          <p:cNvPr id="6" name="Slide Number Placeholder 3">
            <a:extLst>
              <a:ext uri="{FF2B5EF4-FFF2-40B4-BE49-F238E27FC236}">
                <a16:creationId xmlns:a16="http://schemas.microsoft.com/office/drawing/2014/main" id="{2EB54DD5-47D3-47AD-1553-61365D7CB972}"/>
              </a:ext>
            </a:extLst>
          </p:cNvPr>
          <p:cNvSpPr>
            <a:spLocks noGrp="1"/>
          </p:cNvSpPr>
          <p:nvPr>
            <p:ph type="sldNum" sz="quarter" idx="4294967295"/>
          </p:nvPr>
        </p:nvSpPr>
        <p:spPr>
          <a:xfrm>
            <a:off x="8864600" y="4649788"/>
            <a:ext cx="279400" cy="282575"/>
          </a:xfrm>
          <a:prstGeom prst="rect">
            <a:avLst/>
          </a:prstGeom>
        </p:spPr>
        <p:txBody>
          <a:bodyPr/>
          <a:lstStyle/>
          <a:p>
            <a:pPr marL="0" lvl="0" indent="0" algn="r" rtl="0">
              <a:spcBef>
                <a:spcPts val="0"/>
              </a:spcBef>
              <a:spcAft>
                <a:spcPts val="0"/>
              </a:spcAft>
              <a:buNone/>
            </a:pPr>
            <a:fld id="{00000000-1234-1234-1234-123412341234}" type="slidenum">
              <a:rPr lang="en-US" sz="1200" smtClean="0">
                <a:solidFill>
                  <a:schemeClr val="tx2">
                    <a:lumMod val="90000"/>
                    <a:lumOff val="10000"/>
                  </a:schemeClr>
                </a:solidFill>
                <a:latin typeface="Calibri" panose="020F0502020204030204" pitchFamily="34" charset="0"/>
                <a:cs typeface="Calibri" panose="020F0502020204030204" pitchFamily="34" charset="0"/>
              </a:rPr>
              <a:t>4</a:t>
            </a:fld>
            <a:endParaRPr lang="en-US" sz="1200">
              <a:solidFill>
                <a:schemeClr val="tx2">
                  <a:lumMod val="90000"/>
                  <a:lumOff val="10000"/>
                </a:schemeClr>
              </a:solidFill>
              <a:latin typeface="Calibri" panose="020F0502020204030204" pitchFamily="34" charset="0"/>
              <a:cs typeface="Calibri" panose="020F0502020204030204" pitchFamily="34" charset="0"/>
            </a:endParaRPr>
          </a:p>
        </p:txBody>
      </p:sp>
      <p:pic>
        <p:nvPicPr>
          <p:cNvPr id="3" name="Picture 2" descr="A screenshot of a computer&#10;&#10;Description automatically generated">
            <a:extLst>
              <a:ext uri="{FF2B5EF4-FFF2-40B4-BE49-F238E27FC236}">
                <a16:creationId xmlns:a16="http://schemas.microsoft.com/office/drawing/2014/main" id="{6B22A96B-AF0F-DDF8-44D5-3450A8C0CE78}"/>
              </a:ext>
            </a:extLst>
          </p:cNvPr>
          <p:cNvPicPr>
            <a:picLocks noChangeAspect="1"/>
          </p:cNvPicPr>
          <p:nvPr/>
        </p:nvPicPr>
        <p:blipFill>
          <a:blip r:embed="rId3"/>
          <a:stretch>
            <a:fillRect/>
          </a:stretch>
        </p:blipFill>
        <p:spPr>
          <a:xfrm>
            <a:off x="5860150" y="-1"/>
            <a:ext cx="3351305" cy="5201587"/>
          </a:xfrm>
          <a:prstGeom prst="rect">
            <a:avLst/>
          </a:prstGeom>
        </p:spPr>
      </p:pic>
    </p:spTree>
    <p:extLst>
      <p:ext uri="{BB962C8B-B14F-4D97-AF65-F5344CB8AC3E}">
        <p14:creationId xmlns:p14="http://schemas.microsoft.com/office/powerpoint/2010/main" val="33149498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hand pointing at a sign&#10;&#10;Description automatically generated">
            <a:extLst>
              <a:ext uri="{FF2B5EF4-FFF2-40B4-BE49-F238E27FC236}">
                <a16:creationId xmlns:a16="http://schemas.microsoft.com/office/drawing/2014/main" id="{BA3CAFE0-CF92-2B6A-FFD7-8A98FB8FF72B}"/>
              </a:ext>
            </a:extLst>
          </p:cNvPr>
          <p:cNvPicPr>
            <a:picLocks noChangeAspect="1"/>
          </p:cNvPicPr>
          <p:nvPr/>
        </p:nvPicPr>
        <p:blipFill>
          <a:blip r:embed="rId3"/>
          <a:stretch>
            <a:fillRect/>
          </a:stretch>
        </p:blipFill>
        <p:spPr>
          <a:xfrm>
            <a:off x="161220" y="228393"/>
            <a:ext cx="3460082" cy="2817241"/>
          </a:xfrm>
          <a:prstGeom prst="rect">
            <a:avLst/>
          </a:prstGeom>
        </p:spPr>
      </p:pic>
      <p:pic>
        <p:nvPicPr>
          <p:cNvPr id="4" name="Chart Placeholder 3">
            <a:extLst>
              <a:ext uri="{FF2B5EF4-FFF2-40B4-BE49-F238E27FC236}">
                <a16:creationId xmlns:a16="http://schemas.microsoft.com/office/drawing/2014/main" id="{67D5ADFE-5AB3-CECA-5DA3-10F9A318B604}"/>
              </a:ext>
            </a:extLst>
          </p:cNvPr>
          <p:cNvPicPr>
            <a:picLocks noGrp="1" noChangeAspect="1"/>
          </p:cNvPicPr>
          <p:nvPr>
            <p:ph type="chart" sz="quarter" idx="10"/>
          </p:nvPr>
        </p:nvPicPr>
        <p:blipFill>
          <a:blip r:embed="rId4"/>
          <a:stretch>
            <a:fillRect/>
          </a:stretch>
        </p:blipFill>
        <p:spPr>
          <a:xfrm>
            <a:off x="2552805" y="411480"/>
            <a:ext cx="3256072" cy="4503627"/>
          </a:xfrm>
          <a:prstGeom prst="rect">
            <a:avLst/>
          </a:prstGeom>
        </p:spPr>
      </p:pic>
      <p:pic>
        <p:nvPicPr>
          <p:cNvPr id="8" name="Picture 7" descr="A screenshot of a news article&#10;&#10;Description automatically generated">
            <a:extLst>
              <a:ext uri="{FF2B5EF4-FFF2-40B4-BE49-F238E27FC236}">
                <a16:creationId xmlns:a16="http://schemas.microsoft.com/office/drawing/2014/main" id="{B7EC8CDA-1658-E136-F214-8FE3F5B6B031}"/>
              </a:ext>
            </a:extLst>
          </p:cNvPr>
          <p:cNvPicPr>
            <a:picLocks noChangeAspect="1"/>
          </p:cNvPicPr>
          <p:nvPr/>
        </p:nvPicPr>
        <p:blipFill>
          <a:blip r:embed="rId5"/>
          <a:stretch>
            <a:fillRect/>
          </a:stretch>
        </p:blipFill>
        <p:spPr>
          <a:xfrm>
            <a:off x="5779008" y="172847"/>
            <a:ext cx="3364992" cy="3268373"/>
          </a:xfrm>
          <a:prstGeom prst="rect">
            <a:avLst/>
          </a:prstGeom>
        </p:spPr>
      </p:pic>
      <p:pic>
        <p:nvPicPr>
          <p:cNvPr id="12" name="Picture 11" descr="A screenshot of a video&#10;&#10;Description automatically generated">
            <a:extLst>
              <a:ext uri="{FF2B5EF4-FFF2-40B4-BE49-F238E27FC236}">
                <a16:creationId xmlns:a16="http://schemas.microsoft.com/office/drawing/2014/main" id="{B35114B3-A27D-96CF-8686-80D7C86C8FDD}"/>
              </a:ext>
            </a:extLst>
          </p:cNvPr>
          <p:cNvPicPr>
            <a:picLocks noChangeAspect="1"/>
          </p:cNvPicPr>
          <p:nvPr/>
        </p:nvPicPr>
        <p:blipFill>
          <a:blip r:embed="rId6"/>
          <a:stretch>
            <a:fillRect/>
          </a:stretch>
        </p:blipFill>
        <p:spPr>
          <a:xfrm>
            <a:off x="0" y="2502132"/>
            <a:ext cx="2494761" cy="2654074"/>
          </a:xfrm>
          <a:prstGeom prst="rect">
            <a:avLst/>
          </a:prstGeom>
        </p:spPr>
      </p:pic>
      <p:pic>
        <p:nvPicPr>
          <p:cNvPr id="10" name="Picture 9" descr="A screenshot of a website&#10;&#10;Description automatically generated">
            <a:extLst>
              <a:ext uri="{FF2B5EF4-FFF2-40B4-BE49-F238E27FC236}">
                <a16:creationId xmlns:a16="http://schemas.microsoft.com/office/drawing/2014/main" id="{C67E961D-F873-1FC6-2233-8EAFAAC9652E}"/>
              </a:ext>
            </a:extLst>
          </p:cNvPr>
          <p:cNvPicPr>
            <a:picLocks noChangeAspect="1"/>
          </p:cNvPicPr>
          <p:nvPr/>
        </p:nvPicPr>
        <p:blipFill>
          <a:blip r:embed="rId7"/>
          <a:stretch>
            <a:fillRect/>
          </a:stretch>
        </p:blipFill>
        <p:spPr>
          <a:xfrm>
            <a:off x="6237953" y="2743231"/>
            <a:ext cx="2965208" cy="2171876"/>
          </a:xfrm>
          <a:prstGeom prst="rect">
            <a:avLst/>
          </a:prstGeom>
        </p:spPr>
      </p:pic>
    </p:spTree>
    <p:extLst>
      <p:ext uri="{BB962C8B-B14F-4D97-AF65-F5344CB8AC3E}">
        <p14:creationId xmlns:p14="http://schemas.microsoft.com/office/powerpoint/2010/main" val="995732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3FBE"/>
        </a:solidFill>
        <a:effectLst/>
      </p:bgPr>
    </p:bg>
    <p:spTree>
      <p:nvGrpSpPr>
        <p:cNvPr id="1" name="">
          <a:extLst>
            <a:ext uri="{FF2B5EF4-FFF2-40B4-BE49-F238E27FC236}">
              <a16:creationId xmlns:a16="http://schemas.microsoft.com/office/drawing/2014/main" id="{9C8F3B2A-05E6-0492-87A5-FB7EA1CB299A}"/>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1165F952-359B-AA94-EE8A-AFDD11B7D3CA}"/>
              </a:ext>
            </a:extLst>
          </p:cNvPr>
          <p:cNvSpPr>
            <a:spLocks noGrp="1"/>
          </p:cNvSpPr>
          <p:nvPr>
            <p:ph type="title"/>
          </p:nvPr>
        </p:nvSpPr>
        <p:spPr>
          <a:xfrm>
            <a:off x="360105" y="194408"/>
            <a:ext cx="4817751" cy="1343098"/>
          </a:xfrm>
        </p:spPr>
        <p:txBody>
          <a:bodyPr>
            <a:normAutofit/>
          </a:bodyPr>
          <a:lstStyle/>
          <a:p>
            <a:r>
              <a:rPr lang="en-US" sz="3200" b="0" i="0" u="none" strike="noStrike" cap="none">
                <a:solidFill>
                  <a:schemeClr val="tx2">
                    <a:lumMod val="90000"/>
                    <a:lumOff val="10000"/>
                  </a:schemeClr>
                </a:solidFill>
                <a:latin typeface="Calibri" panose="020F0502020204030204" pitchFamily="34" charset="0"/>
                <a:ea typeface="Arial"/>
                <a:cs typeface="Calibri" panose="020F0502020204030204" pitchFamily="34" charset="0"/>
                <a:sym typeface="Arial"/>
              </a:rPr>
              <a:t>NM 360 Groundwater Report: By the Numbers</a:t>
            </a:r>
            <a:endParaRPr lang="en-US" sz="3200" b="0">
              <a:solidFill>
                <a:schemeClr val="tx2">
                  <a:lumMod val="90000"/>
                  <a:lumOff val="10000"/>
                </a:schemeClr>
              </a:solidFill>
            </a:endParaRPr>
          </a:p>
        </p:txBody>
      </p:sp>
      <p:sp>
        <p:nvSpPr>
          <p:cNvPr id="9" name="Slide Number Placeholder 3">
            <a:extLst>
              <a:ext uri="{FF2B5EF4-FFF2-40B4-BE49-F238E27FC236}">
                <a16:creationId xmlns:a16="http://schemas.microsoft.com/office/drawing/2014/main" id="{C8C5F181-41A2-9B15-2CAE-0219CA82DAA6}"/>
              </a:ext>
            </a:extLst>
          </p:cNvPr>
          <p:cNvSpPr txBox="1">
            <a:spLocks/>
          </p:cNvSpPr>
          <p:nvPr/>
        </p:nvSpPr>
        <p:spPr>
          <a:xfrm>
            <a:off x="8826038" y="4649492"/>
            <a:ext cx="279446" cy="282594"/>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900" b="0" i="0" u="none" strike="noStrike" cap="none">
                <a:solidFill>
                  <a:schemeClr val="tx1">
                    <a:tint val="82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0000000-1234-1234-1234-123412341234}" type="slidenum">
              <a:rPr lang="en-US" sz="1200" smtClean="0">
                <a:solidFill>
                  <a:schemeClr val="tx2">
                    <a:lumMod val="90000"/>
                    <a:lumOff val="10000"/>
                  </a:schemeClr>
                </a:solidFill>
                <a:latin typeface="Calibri" panose="020F0502020204030204" pitchFamily="34" charset="0"/>
                <a:cs typeface="Calibri" panose="020F0502020204030204" pitchFamily="34" charset="0"/>
              </a:rPr>
              <a:pPr/>
              <a:t>6</a:t>
            </a:fld>
            <a:endParaRPr lang="en-US" sz="1200">
              <a:solidFill>
                <a:schemeClr val="tx2">
                  <a:lumMod val="90000"/>
                  <a:lumOff val="10000"/>
                </a:schemeClr>
              </a:solidFill>
              <a:latin typeface="Calibri" panose="020F0502020204030204" pitchFamily="34" charset="0"/>
              <a:cs typeface="Calibri" panose="020F0502020204030204" pitchFamily="34" charset="0"/>
            </a:endParaRPr>
          </a:p>
        </p:txBody>
      </p:sp>
      <p:pic>
        <p:nvPicPr>
          <p:cNvPr id="3" name="Picture 2" descr="A map of water use by acme&#10;&#10;Description automatically generated">
            <a:extLst>
              <a:ext uri="{FF2B5EF4-FFF2-40B4-BE49-F238E27FC236}">
                <a16:creationId xmlns:a16="http://schemas.microsoft.com/office/drawing/2014/main" id="{4CE9A730-06A0-E5B0-183B-F6D16154C1A9}"/>
              </a:ext>
            </a:extLst>
          </p:cNvPr>
          <p:cNvPicPr>
            <a:picLocks noChangeAspect="1"/>
          </p:cNvPicPr>
          <p:nvPr/>
        </p:nvPicPr>
        <p:blipFill>
          <a:blip r:embed="rId3"/>
          <a:stretch>
            <a:fillRect/>
          </a:stretch>
        </p:blipFill>
        <p:spPr>
          <a:xfrm>
            <a:off x="5177856" y="331808"/>
            <a:ext cx="3543802" cy="4584926"/>
          </a:xfrm>
          <a:prstGeom prst="rect">
            <a:avLst/>
          </a:prstGeom>
        </p:spPr>
      </p:pic>
      <p:pic>
        <p:nvPicPr>
          <p:cNvPr id="4" name="Picture 3" descr="A white background with black text&#10;&#10;Description automatically generated">
            <a:extLst>
              <a:ext uri="{FF2B5EF4-FFF2-40B4-BE49-F238E27FC236}">
                <a16:creationId xmlns:a16="http://schemas.microsoft.com/office/drawing/2014/main" id="{7E02D9A6-B346-FFAA-6905-BC59062E1BAE}"/>
              </a:ext>
            </a:extLst>
          </p:cNvPr>
          <p:cNvPicPr>
            <a:picLocks noChangeAspect="1"/>
          </p:cNvPicPr>
          <p:nvPr/>
        </p:nvPicPr>
        <p:blipFill>
          <a:blip r:embed="rId4"/>
          <a:srcRect l="4253" t="13930" r="6440"/>
          <a:stretch>
            <a:fillRect/>
          </a:stretch>
        </p:blipFill>
        <p:spPr>
          <a:xfrm>
            <a:off x="362355" y="1761282"/>
            <a:ext cx="4815502" cy="2268810"/>
          </a:xfrm>
          <a:prstGeom prst="rect">
            <a:avLst/>
          </a:prstGeom>
        </p:spPr>
      </p:pic>
    </p:spTree>
    <p:extLst>
      <p:ext uri="{BB962C8B-B14F-4D97-AF65-F5344CB8AC3E}">
        <p14:creationId xmlns:p14="http://schemas.microsoft.com/office/powerpoint/2010/main" val="3282073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3FBE"/>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CD6440-E269-3BE1-1DFB-BC0EB1E83335}"/>
              </a:ext>
            </a:extLst>
          </p:cNvPr>
          <p:cNvSpPr>
            <a:spLocks noGrp="1"/>
          </p:cNvSpPr>
          <p:nvPr>
            <p:ph idx="1"/>
          </p:nvPr>
        </p:nvSpPr>
        <p:spPr>
          <a:xfrm>
            <a:off x="166795" y="1307297"/>
            <a:ext cx="4750438" cy="2819585"/>
          </a:xfrm>
        </p:spPr>
        <p:txBody>
          <a:bodyPr>
            <a:noAutofit/>
          </a:bodyPr>
          <a:lstStyle/>
          <a:p>
            <a:r>
              <a:rPr lang="en-US" b="1" u="sng" dirty="0">
                <a:solidFill>
                  <a:srgbClr val="002060"/>
                </a:solidFill>
                <a:latin typeface="Calibri" panose="020F0502020204030204" pitchFamily="34" charset="0"/>
                <a:cs typeface="Calibri" panose="020F0502020204030204" pitchFamily="34" charset="0"/>
              </a:rPr>
              <a:t>Groundwater declines reaching crisis levels in some areas</a:t>
            </a:r>
          </a:p>
          <a:p>
            <a:pPr marL="0" indent="0">
              <a:buNone/>
            </a:pPr>
            <a:endParaRPr lang="en-US" b="1" u="sng" dirty="0">
              <a:solidFill>
                <a:srgbClr val="002060"/>
              </a:solidFill>
              <a:latin typeface="Calibri" panose="020F0502020204030204" pitchFamily="34" charset="0"/>
              <a:cs typeface="Calibri" panose="020F0502020204030204" pitchFamily="34" charset="0"/>
            </a:endParaRPr>
          </a:p>
          <a:p>
            <a:pPr lvl="1"/>
            <a:r>
              <a:rPr lang="en-US" sz="2000" dirty="0">
                <a:solidFill>
                  <a:srgbClr val="002060"/>
                </a:solidFill>
                <a:latin typeface="Calibri" panose="020F0502020204030204" pitchFamily="34" charset="0"/>
                <a:cs typeface="Calibri" panose="020F0502020204030204" pitchFamily="34" charset="0"/>
              </a:rPr>
              <a:t>High Plains (Ogallala), Mimbres, Albuquerque, Estancia, etc. </a:t>
            </a:r>
          </a:p>
          <a:p>
            <a:pPr lvl="1"/>
            <a:r>
              <a:rPr lang="en-US" sz="2000" dirty="0">
                <a:solidFill>
                  <a:srgbClr val="002060"/>
                </a:solidFill>
                <a:latin typeface="Calibri" panose="020F0502020204030204" pitchFamily="34" charset="0"/>
                <a:cs typeface="Calibri" panose="020F0502020204030204" pitchFamily="34" charset="0"/>
              </a:rPr>
              <a:t>Threatening agriculture and rural communities’ drinking water supply</a:t>
            </a:r>
          </a:p>
        </p:txBody>
      </p:sp>
      <p:sp>
        <p:nvSpPr>
          <p:cNvPr id="2" name="Title 1">
            <a:extLst>
              <a:ext uri="{FF2B5EF4-FFF2-40B4-BE49-F238E27FC236}">
                <a16:creationId xmlns:a16="http://schemas.microsoft.com/office/drawing/2014/main" id="{4F6EDC6F-A90D-939C-F8A6-2CBC23E897B6}"/>
              </a:ext>
            </a:extLst>
          </p:cNvPr>
          <p:cNvSpPr>
            <a:spLocks noGrp="1"/>
          </p:cNvSpPr>
          <p:nvPr>
            <p:ph type="title"/>
          </p:nvPr>
        </p:nvSpPr>
        <p:spPr>
          <a:xfrm>
            <a:off x="169028" y="195684"/>
            <a:ext cx="8974972" cy="687719"/>
          </a:xfrm>
        </p:spPr>
        <p:txBody>
          <a:bodyPr>
            <a:normAutofit fontScale="90000"/>
          </a:bodyPr>
          <a:lstStyle/>
          <a:p>
            <a:r>
              <a:rPr lang="en-US" sz="4000" b="0" i="0" u="none" strike="noStrike" cap="none">
                <a:solidFill>
                  <a:schemeClr val="tx2">
                    <a:lumMod val="90000"/>
                    <a:lumOff val="10000"/>
                  </a:schemeClr>
                </a:solidFill>
                <a:latin typeface="Calibri" panose="020F0502020204030204" pitchFamily="34" charset="0"/>
                <a:ea typeface="Arial"/>
                <a:cs typeface="Calibri" panose="020F0502020204030204" pitchFamily="34" charset="0"/>
                <a:sym typeface="Arial"/>
              </a:rPr>
              <a:t>NM 360 Groundwater Report: By the Numbers</a:t>
            </a:r>
            <a:endParaRPr lang="en-US" sz="4000" b="0">
              <a:solidFill>
                <a:schemeClr val="tx2">
                  <a:lumMod val="90000"/>
                  <a:lumOff val="10000"/>
                </a:schemeClr>
              </a:solidFill>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31D94449-C997-86F2-1581-250CED979591}"/>
              </a:ext>
            </a:extLst>
          </p:cNvPr>
          <p:cNvSpPr>
            <a:spLocks noGrp="1"/>
          </p:cNvSpPr>
          <p:nvPr>
            <p:ph type="sldNum" sz="quarter" idx="4294967295"/>
          </p:nvPr>
        </p:nvSpPr>
        <p:spPr>
          <a:xfrm>
            <a:off x="8896350" y="4673600"/>
            <a:ext cx="247650" cy="274638"/>
          </a:xfrm>
          <a:prstGeom prst="rect">
            <a:avLst/>
          </a:prstGeom>
        </p:spPr>
        <p:txBody>
          <a:bodyPr/>
          <a:lstStyle/>
          <a:p>
            <a:pPr marL="0" lvl="0" indent="0" algn="r" rtl="0">
              <a:spcBef>
                <a:spcPts val="0"/>
              </a:spcBef>
              <a:spcAft>
                <a:spcPts val="0"/>
              </a:spcAft>
              <a:buNone/>
            </a:pPr>
            <a:r>
              <a:rPr lang="en-US" sz="1200">
                <a:solidFill>
                  <a:schemeClr val="tx2">
                    <a:lumMod val="90000"/>
                    <a:lumOff val="10000"/>
                  </a:schemeClr>
                </a:solidFill>
                <a:latin typeface="Calibri" panose="020F0502020204030204" pitchFamily="34" charset="0"/>
                <a:cs typeface="Calibri" panose="020F0502020204030204" pitchFamily="34" charset="0"/>
              </a:rPr>
              <a:t>7</a:t>
            </a:r>
          </a:p>
        </p:txBody>
      </p:sp>
      <p:pic>
        <p:nvPicPr>
          <p:cNvPr id="1026" name="Picture 2" descr="Rolling irrigation sprinkler at work along the road carrying U.S. Highways 62-180 near the New Mexico border in Hudspeth County, Texas, by Carol Highsmith, via Library of Congress.">
            <a:extLst>
              <a:ext uri="{FF2B5EF4-FFF2-40B4-BE49-F238E27FC236}">
                <a16:creationId xmlns:a16="http://schemas.microsoft.com/office/drawing/2014/main" id="{03A463B4-F8B6-E9C7-786C-555BBBE430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7233" y="1307298"/>
            <a:ext cx="4226767" cy="2819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54319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157388" y="147939"/>
            <a:ext cx="8184825" cy="661946"/>
          </a:xfrm>
          <a:prstGeom prst="rect">
            <a:avLst/>
          </a:prstGeom>
          <a:noFill/>
          <a:ln>
            <a:noFill/>
          </a:ln>
        </p:spPr>
        <p:txBody>
          <a:bodyPr spcFirstLastPara="1" vert="horz" wrap="square" lIns="68569" tIns="34275" rIns="68569" bIns="34275" rtlCol="0" anchor="ctr" anchorCtr="0">
            <a:normAutofit/>
          </a:bodyPr>
          <a:lstStyle/>
          <a:p>
            <a:r>
              <a:rPr lang="en-US" sz="3500" b="0" dirty="0">
                <a:solidFill>
                  <a:srgbClr val="003FBE"/>
                </a:solidFill>
                <a:latin typeface="Calibri"/>
                <a:ea typeface="Calibri"/>
                <a:cs typeface="Calibri"/>
              </a:rPr>
              <a:t>New Mexico’s Hydrogeology</a:t>
            </a:r>
          </a:p>
        </p:txBody>
      </p:sp>
      <p:sp>
        <p:nvSpPr>
          <p:cNvPr id="120" name="Google Shape;120;p8"/>
          <p:cNvSpPr txBox="1">
            <a:spLocks noGrp="1"/>
          </p:cNvSpPr>
          <p:nvPr>
            <p:ph type="body" idx="1"/>
          </p:nvPr>
        </p:nvSpPr>
        <p:spPr>
          <a:xfrm>
            <a:off x="2641599" y="792314"/>
            <a:ext cx="6240183" cy="3953932"/>
          </a:xfrm>
          <a:prstGeom prst="rect">
            <a:avLst/>
          </a:prstGeom>
          <a:noFill/>
          <a:ln>
            <a:noFill/>
          </a:ln>
        </p:spPr>
        <p:txBody>
          <a:bodyPr spcFirstLastPara="1" vert="horz" wrap="square" lIns="68569" tIns="34275" rIns="68569" bIns="34275" rtlCol="0" anchor="t" anchorCtr="0">
            <a:noAutofit/>
          </a:bodyPr>
          <a:lstStyle/>
          <a:p>
            <a:pPr marL="342900" indent="-272303">
              <a:buSzPts val="2118"/>
              <a:buFont typeface="Calibri"/>
              <a:buChar char="•"/>
            </a:pPr>
            <a:r>
              <a:rPr lang="en-US" b="1" u="sng">
                <a:solidFill>
                  <a:srgbClr val="002060"/>
                </a:solidFill>
                <a:latin typeface="Calibri"/>
                <a:ea typeface="Calibri"/>
                <a:cs typeface="Calibri"/>
                <a:sym typeface="Calibri"/>
              </a:rPr>
              <a:t>Highly diverse due to complex</a:t>
            </a:r>
            <a:r>
              <a:rPr lang="en-US">
                <a:solidFill>
                  <a:srgbClr val="002060"/>
                </a:solidFill>
                <a:latin typeface="Calibri"/>
                <a:ea typeface="Calibri"/>
                <a:cs typeface="Calibri"/>
                <a:sym typeface="Calibri"/>
              </a:rPr>
              <a:t> geology, hydrology and various Hydrogeologic Properties.</a:t>
            </a:r>
          </a:p>
          <a:p>
            <a:pPr marL="342900" indent="-272303">
              <a:buSzPts val="2118"/>
              <a:buFont typeface="Calibri"/>
              <a:buChar char="•"/>
            </a:pPr>
            <a:r>
              <a:rPr lang="en-US" b="1" u="sng">
                <a:solidFill>
                  <a:srgbClr val="002060"/>
                </a:solidFill>
                <a:latin typeface="Calibri"/>
                <a:ea typeface="Calibri"/>
                <a:cs typeface="Calibri"/>
                <a:sym typeface="Calibri"/>
              </a:rPr>
              <a:t>River-connected regions </a:t>
            </a:r>
            <a:r>
              <a:rPr lang="en-US">
                <a:solidFill>
                  <a:srgbClr val="002060"/>
                </a:solidFill>
                <a:latin typeface="Calibri"/>
                <a:ea typeface="Calibri"/>
                <a:cs typeface="Calibri"/>
                <a:sym typeface="Calibri"/>
              </a:rPr>
              <a:t>– Upper, Middle and Lower Rio Grande, San Juan, Pecos – Groundwater/Surface Water connectivity and conjunctive management</a:t>
            </a:r>
          </a:p>
          <a:p>
            <a:pPr marL="342900" indent="-272303">
              <a:buSzPts val="2118"/>
              <a:buFont typeface="Calibri"/>
              <a:buChar char="•"/>
            </a:pPr>
            <a:r>
              <a:rPr lang="en-US" b="1" u="sng">
                <a:solidFill>
                  <a:srgbClr val="002060"/>
                </a:solidFill>
                <a:latin typeface="Calibri"/>
                <a:ea typeface="Calibri"/>
                <a:cs typeface="Calibri"/>
                <a:sym typeface="Calibri"/>
              </a:rPr>
              <a:t>Non-river connected regions </a:t>
            </a:r>
            <a:r>
              <a:rPr lang="en-US">
                <a:solidFill>
                  <a:srgbClr val="002060"/>
                </a:solidFill>
                <a:latin typeface="Calibri"/>
                <a:ea typeface="Calibri"/>
                <a:cs typeface="Calibri"/>
                <a:sym typeface="Calibri"/>
              </a:rPr>
              <a:t>– Southern High Plains, Southwest, Central – In many of these basins water use exceeds recharge, leading to water level declines and finite aquifer life</a:t>
            </a:r>
            <a:endParaRPr>
              <a:solidFill>
                <a:srgbClr val="002060"/>
              </a:solidFill>
              <a:latin typeface="Calibri"/>
              <a:ea typeface="Calibri"/>
              <a:cs typeface="Calibri"/>
              <a:sym typeface="Calibri"/>
            </a:endParaRPr>
          </a:p>
          <a:p>
            <a:pPr marL="342900" indent="-272303">
              <a:buSzPts val="2118"/>
              <a:buFont typeface="Calibri"/>
              <a:buChar char="•"/>
            </a:pPr>
            <a:r>
              <a:rPr lang="en-US" b="1" u="sng">
                <a:solidFill>
                  <a:srgbClr val="002060"/>
                </a:solidFill>
                <a:latin typeface="Calibri"/>
                <a:ea typeface="Calibri"/>
                <a:cs typeface="Calibri"/>
                <a:sym typeface="Calibri"/>
              </a:rPr>
              <a:t>Mixed regions </a:t>
            </a:r>
            <a:r>
              <a:rPr lang="en-US">
                <a:solidFill>
                  <a:srgbClr val="002060"/>
                </a:solidFill>
                <a:latin typeface="Calibri"/>
                <a:ea typeface="Calibri"/>
                <a:cs typeface="Calibri"/>
                <a:sym typeface="Calibri"/>
              </a:rPr>
              <a:t>– Northeast, Little Colorado</a:t>
            </a:r>
          </a:p>
          <a:p>
            <a:pPr marL="685800" lvl="1" indent="-272303">
              <a:buSzPts val="2118"/>
              <a:buFont typeface="Calibri"/>
              <a:buChar char="•"/>
            </a:pPr>
            <a:r>
              <a:rPr lang="en-US" sz="2000">
                <a:solidFill>
                  <a:srgbClr val="002060"/>
                </a:solidFill>
                <a:latin typeface="Calibri"/>
                <a:ea typeface="Calibri"/>
                <a:cs typeface="Calibri"/>
                <a:sym typeface="Calibri"/>
              </a:rPr>
              <a:t>Contain elements of river connected and non-connected systems</a:t>
            </a:r>
          </a:p>
        </p:txBody>
      </p:sp>
      <p:pic>
        <p:nvPicPr>
          <p:cNvPr id="2" name="Google Shape;129;g33b2722dad3_0_11">
            <a:extLst>
              <a:ext uri="{FF2B5EF4-FFF2-40B4-BE49-F238E27FC236}">
                <a16:creationId xmlns:a16="http://schemas.microsoft.com/office/drawing/2014/main" id="{3F6BFC07-2984-8727-455F-317D09191F6F}"/>
              </a:ext>
            </a:extLst>
          </p:cNvPr>
          <p:cNvPicPr preferRelativeResize="0"/>
          <p:nvPr/>
        </p:nvPicPr>
        <p:blipFill>
          <a:blip r:embed="rId3">
            <a:alphaModFix/>
          </a:blip>
          <a:srcRect l="2514" t="3166" r="65175" b="3961"/>
          <a:stretch/>
        </p:blipFill>
        <p:spPr>
          <a:xfrm>
            <a:off x="165260" y="889001"/>
            <a:ext cx="2476339" cy="3953932"/>
          </a:xfrm>
          <a:prstGeom prst="rect">
            <a:avLst/>
          </a:prstGeom>
          <a:noFill/>
          <a:ln>
            <a:noFill/>
          </a:ln>
        </p:spPr>
      </p:pic>
      <p:sp>
        <p:nvSpPr>
          <p:cNvPr id="3" name="TextBox 2">
            <a:extLst>
              <a:ext uri="{FF2B5EF4-FFF2-40B4-BE49-F238E27FC236}">
                <a16:creationId xmlns:a16="http://schemas.microsoft.com/office/drawing/2014/main" id="{9EE24D6A-48B6-7E18-A8F0-4C109BED1738}"/>
              </a:ext>
            </a:extLst>
          </p:cNvPr>
          <p:cNvSpPr txBox="1"/>
          <p:nvPr/>
        </p:nvSpPr>
        <p:spPr>
          <a:xfrm>
            <a:off x="-1777999" y="460375"/>
            <a:ext cx="128587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cs typeface="Arial"/>
                <a:sym typeface="Arial"/>
              </a:rPr>
              <a:t>Recommend less text</a:t>
            </a:r>
          </a:p>
        </p:txBody>
      </p:sp>
      <p:sp>
        <p:nvSpPr>
          <p:cNvPr id="4" name="Slide Number Placeholder 3">
            <a:extLst>
              <a:ext uri="{FF2B5EF4-FFF2-40B4-BE49-F238E27FC236}">
                <a16:creationId xmlns:a16="http://schemas.microsoft.com/office/drawing/2014/main" id="{CCA14C7F-3937-5FF6-CA94-033F9B8B45E3}"/>
              </a:ext>
            </a:extLst>
          </p:cNvPr>
          <p:cNvSpPr txBox="1">
            <a:spLocks/>
          </p:cNvSpPr>
          <p:nvPr/>
        </p:nvSpPr>
        <p:spPr>
          <a:xfrm>
            <a:off x="8864600" y="4649788"/>
            <a:ext cx="279400" cy="28257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338D">
                    <a:lumMod val="90000"/>
                    <a:lumOff val="10000"/>
                  </a:srgbClr>
                </a:solidFill>
                <a:effectLst/>
                <a:uLnTx/>
                <a:uFillTx/>
                <a:latin typeface="Calibri" panose="020F0502020204030204" pitchFamily="34" charset="0"/>
                <a:cs typeface="Calibri" panose="020F050202020403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US" sz="1200" b="0" i="0" u="none" strike="noStrike" kern="0" cap="none" spc="0" normalizeH="0" baseline="0" noProof="0">
              <a:ln>
                <a:noFill/>
              </a:ln>
              <a:solidFill>
                <a:srgbClr val="00338D">
                  <a:lumMod val="90000"/>
                  <a:lumOff val="10000"/>
                </a:srgbClr>
              </a:solidFill>
              <a:effectLst/>
              <a:uLnTx/>
              <a:uFillTx/>
              <a:latin typeface="Calibri" panose="020F0502020204030204" pitchFamily="34" charset="0"/>
              <a:cs typeface="Calibri" panose="020F0502020204030204" pitchFamily="34" charset="0"/>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3FBE"/>
        </a:solidFill>
        <a:effectLst/>
      </p:bgPr>
    </p:bg>
    <p:spTree>
      <p:nvGrpSpPr>
        <p:cNvPr id="1" name="">
          <a:extLst>
            <a:ext uri="{FF2B5EF4-FFF2-40B4-BE49-F238E27FC236}">
              <a16:creationId xmlns:a16="http://schemas.microsoft.com/office/drawing/2014/main" id="{20A29898-F6FB-BCFA-71E3-DF947F37C2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720236-686C-64D0-2042-6760F6DCCB46}"/>
              </a:ext>
            </a:extLst>
          </p:cNvPr>
          <p:cNvSpPr>
            <a:spLocks noGrp="1"/>
          </p:cNvSpPr>
          <p:nvPr>
            <p:ph type="title"/>
          </p:nvPr>
        </p:nvSpPr>
        <p:spPr>
          <a:xfrm>
            <a:off x="149500" y="211137"/>
            <a:ext cx="5269446" cy="994172"/>
          </a:xfrm>
        </p:spPr>
        <p:txBody>
          <a:bodyPr>
            <a:noAutofit/>
          </a:bodyPr>
          <a:lstStyle/>
          <a:p>
            <a:r>
              <a:rPr lang="en-US" sz="3100" b="0" i="0" u="none" strike="noStrike" cap="none" dirty="0">
                <a:solidFill>
                  <a:srgbClr val="003FBE"/>
                </a:solidFill>
                <a:latin typeface="Calibri" panose="020F0502020204030204" pitchFamily="34" charset="0"/>
                <a:ea typeface="Arial"/>
                <a:cs typeface="Calibri" panose="020F0502020204030204" pitchFamily="34" charset="0"/>
                <a:sym typeface="Arial"/>
              </a:rPr>
              <a:t>NM Needs Statewide Functional Groundwater </a:t>
            </a:r>
            <a:r>
              <a:rPr lang="en-US" sz="3100" b="0" dirty="0">
                <a:solidFill>
                  <a:srgbClr val="003FBE"/>
                </a:solidFill>
                <a:latin typeface="Calibri" panose="020F0502020204030204" pitchFamily="34" charset="0"/>
                <a:ea typeface="Arial"/>
                <a:cs typeface="Calibri" panose="020F0502020204030204" pitchFamily="34" charset="0"/>
                <a:sym typeface="Arial"/>
              </a:rPr>
              <a:t>Data</a:t>
            </a:r>
            <a:endParaRPr lang="en-US" sz="3100" b="0" dirty="0">
              <a:solidFill>
                <a:srgbClr val="003FBE"/>
              </a:solidFill>
              <a:latin typeface="Calibri" panose="020F0502020204030204" pitchFamily="34" charset="0"/>
              <a:ea typeface="Calibri"/>
              <a:cs typeface="Calibri" panose="020F0502020204030204" pitchFamily="34" charset="0"/>
            </a:endParaRPr>
          </a:p>
        </p:txBody>
      </p:sp>
      <p:sp>
        <p:nvSpPr>
          <p:cNvPr id="9" name="Text Placeholder 8">
            <a:extLst>
              <a:ext uri="{FF2B5EF4-FFF2-40B4-BE49-F238E27FC236}">
                <a16:creationId xmlns:a16="http://schemas.microsoft.com/office/drawing/2014/main" id="{36EBFB71-ED83-BAD5-B331-51E571952776}"/>
              </a:ext>
            </a:extLst>
          </p:cNvPr>
          <p:cNvSpPr>
            <a:spLocks noGrp="1"/>
          </p:cNvSpPr>
          <p:nvPr>
            <p:ph type="body" idx="1"/>
          </p:nvPr>
        </p:nvSpPr>
        <p:spPr>
          <a:xfrm>
            <a:off x="149903" y="1086787"/>
            <a:ext cx="5141625" cy="3845575"/>
          </a:xfrm>
        </p:spPr>
        <p:txBody>
          <a:bodyPr>
            <a:noAutofit/>
          </a:bodyPr>
          <a:lstStyle/>
          <a:p>
            <a:r>
              <a:rPr lang="en-US" sz="1400" b="1" u="sng" dirty="0">
                <a:solidFill>
                  <a:schemeClr val="tx2">
                    <a:lumMod val="75000"/>
                  </a:schemeClr>
                </a:solidFill>
                <a:latin typeface="Calibri" panose="020F0502020204030204" pitchFamily="34" charset="0"/>
                <a:cs typeface="Calibri" panose="020F0502020204030204" pitchFamily="34" charset="0"/>
              </a:rPr>
              <a:t>Aquifer Characterization </a:t>
            </a:r>
            <a:r>
              <a:rPr lang="en-US" sz="1400" dirty="0">
                <a:solidFill>
                  <a:schemeClr val="tx2">
                    <a:lumMod val="75000"/>
                  </a:schemeClr>
                </a:solidFill>
                <a:latin typeface="Calibri" panose="020F0502020204030204" pitchFamily="34" charset="0"/>
                <a:cs typeface="Calibri" panose="020F0502020204030204" pitchFamily="34" charset="0"/>
              </a:rPr>
              <a:t>– Aquifer extents (quantity) and boundary conditions, hydraulic properties, recharge, discharge, chemistry (water quality), etc.</a:t>
            </a:r>
          </a:p>
          <a:p>
            <a:r>
              <a:rPr lang="en-US" sz="1400" b="1" u="sng" dirty="0">
                <a:solidFill>
                  <a:schemeClr val="tx2">
                    <a:lumMod val="75000"/>
                  </a:schemeClr>
                </a:solidFill>
                <a:latin typeface="Calibri" panose="020F0502020204030204" pitchFamily="34" charset="0"/>
                <a:cs typeface="Calibri" panose="020F0502020204030204" pitchFamily="34" charset="0"/>
              </a:rPr>
              <a:t>Aquifer monitoring wells</a:t>
            </a:r>
            <a:r>
              <a:rPr lang="en-US" sz="1400" dirty="0">
                <a:solidFill>
                  <a:schemeClr val="tx2">
                    <a:lumMod val="75000"/>
                  </a:schemeClr>
                </a:solidFill>
                <a:latin typeface="Calibri" panose="020F0502020204030204" pitchFamily="34" charset="0"/>
                <a:cs typeface="Calibri" panose="020F0502020204030204" pitchFamily="34" charset="0"/>
              </a:rPr>
              <a:t>– Groundwater levels and water quality observed regularly over long periods of time through this well network. </a:t>
            </a:r>
          </a:p>
          <a:p>
            <a:r>
              <a:rPr lang="en-US" sz="1400" b="1" u="sng" dirty="0">
                <a:solidFill>
                  <a:schemeClr val="tx2">
                    <a:lumMod val="75000"/>
                  </a:schemeClr>
                </a:solidFill>
                <a:latin typeface="Calibri" panose="020F0502020204030204" pitchFamily="34" charset="0"/>
                <a:cs typeface="Calibri" panose="020F0502020204030204" pitchFamily="34" charset="0"/>
              </a:rPr>
              <a:t>Groundwater Use Metering </a:t>
            </a:r>
            <a:r>
              <a:rPr lang="en-US" sz="1400" dirty="0">
                <a:solidFill>
                  <a:schemeClr val="tx2">
                    <a:lumMod val="75000"/>
                  </a:schemeClr>
                </a:solidFill>
                <a:latin typeface="Calibri" panose="020F0502020204030204" pitchFamily="34" charset="0"/>
                <a:cs typeface="Calibri" panose="020F0502020204030204" pitchFamily="34" charset="0"/>
              </a:rPr>
              <a:t>– Well pumping records/meter readings. Only 45% of groundwater diversions are metered and only 35% of agricultural irrigation wells are metered.</a:t>
            </a:r>
          </a:p>
          <a:p>
            <a:r>
              <a:rPr lang="en-US" sz="1400" b="1" u="sng" dirty="0">
                <a:solidFill>
                  <a:schemeClr val="tx2">
                    <a:lumMod val="75000"/>
                  </a:schemeClr>
                </a:solidFill>
                <a:latin typeface="Calibri" panose="020F0502020204030204" pitchFamily="34" charset="0"/>
                <a:cs typeface="Calibri" panose="020F0502020204030204" pitchFamily="34" charset="0"/>
              </a:rPr>
              <a:t>Groundwater Modeling </a:t>
            </a:r>
            <a:r>
              <a:rPr lang="en-US" sz="1400" dirty="0">
                <a:solidFill>
                  <a:schemeClr val="tx2">
                    <a:lumMod val="75000"/>
                  </a:schemeClr>
                </a:solidFill>
                <a:latin typeface="Calibri" panose="020F0502020204030204" pitchFamily="34" charset="0"/>
                <a:cs typeface="Calibri" panose="020F0502020204030204" pitchFamily="34" charset="0"/>
              </a:rPr>
              <a:t>– Computer models representing aquifer dynamics responses to changing recharge and groundwater use.</a:t>
            </a:r>
          </a:p>
          <a:p>
            <a:r>
              <a:rPr lang="en-US" sz="1400" i="1" dirty="0">
                <a:solidFill>
                  <a:schemeClr val="accent1">
                    <a:lumMod val="60000"/>
                    <a:lumOff val="40000"/>
                  </a:schemeClr>
                </a:solidFill>
                <a:latin typeface="Calibri" panose="020F0502020204030204" pitchFamily="34" charset="0"/>
                <a:cs typeface="Calibri" panose="020F0502020204030204" pitchFamily="34" charset="0"/>
              </a:rPr>
              <a:t>Most of the state lacks characterization data, monitoring wells and models, with a few exceptions (Pecos Valley, Lower Rio Grande, High Plains). About 20 numerical administrative models (map), variable accuracy and forecasting ability due to foundational, monitoring, and need for metering data.</a:t>
            </a:r>
          </a:p>
        </p:txBody>
      </p:sp>
      <p:sp>
        <p:nvSpPr>
          <p:cNvPr id="6" name="Slide Number Placeholder 3">
            <a:extLst>
              <a:ext uri="{FF2B5EF4-FFF2-40B4-BE49-F238E27FC236}">
                <a16:creationId xmlns:a16="http://schemas.microsoft.com/office/drawing/2014/main" id="{0F40F5D9-3DE8-6B61-7309-4EDF405D4387}"/>
              </a:ext>
            </a:extLst>
          </p:cNvPr>
          <p:cNvSpPr txBox="1">
            <a:spLocks/>
          </p:cNvSpPr>
          <p:nvPr/>
        </p:nvSpPr>
        <p:spPr>
          <a:xfrm>
            <a:off x="8821710" y="4932362"/>
            <a:ext cx="344774" cy="28257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338D">
                    <a:lumMod val="90000"/>
                    <a:lumOff val="10000"/>
                  </a:srgbClr>
                </a:solidFill>
                <a:effectLst/>
                <a:uLnTx/>
                <a:uFillTx/>
                <a:latin typeface="Calibri" panose="020F0502020204030204" pitchFamily="34" charset="0"/>
                <a:cs typeface="Calibri" panose="020F050202020403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US" sz="1200" b="0" i="0" u="none" strike="noStrike" kern="0" cap="none" spc="0" normalizeH="0" baseline="0" noProof="0" dirty="0">
              <a:ln>
                <a:noFill/>
              </a:ln>
              <a:solidFill>
                <a:srgbClr val="00338D">
                  <a:lumMod val="90000"/>
                  <a:lumOff val="10000"/>
                </a:srgbClr>
              </a:solidFill>
              <a:effectLst/>
              <a:uLnTx/>
              <a:uFillTx/>
              <a:latin typeface="Calibri" panose="020F0502020204030204" pitchFamily="34" charset="0"/>
              <a:cs typeface="Calibri" panose="020F0502020204030204" pitchFamily="34" charset="0"/>
              <a:sym typeface="Arial"/>
            </a:endParaRPr>
          </a:p>
        </p:txBody>
      </p:sp>
      <p:pic>
        <p:nvPicPr>
          <p:cNvPr id="8" name="Google Shape;128;p22" descr="Map&#10;&#10;AI-generated content may be incorrect.">
            <a:extLst>
              <a:ext uri="{FF2B5EF4-FFF2-40B4-BE49-F238E27FC236}">
                <a16:creationId xmlns:a16="http://schemas.microsoft.com/office/drawing/2014/main" id="{699C0F94-305D-6FD8-00D9-94E02B9131D5}"/>
              </a:ext>
            </a:extLst>
          </p:cNvPr>
          <p:cNvPicPr preferRelativeResize="0"/>
          <p:nvPr/>
        </p:nvPicPr>
        <p:blipFill rotWithShape="1">
          <a:blip r:embed="rId3">
            <a:alphaModFix/>
          </a:blip>
          <a:srcRect/>
          <a:stretch/>
        </p:blipFill>
        <p:spPr>
          <a:xfrm>
            <a:off x="5441832" y="195683"/>
            <a:ext cx="3724652" cy="4736679"/>
          </a:xfrm>
          <a:prstGeom prst="rect">
            <a:avLst/>
          </a:prstGeom>
          <a:noFill/>
          <a:ln>
            <a:noFill/>
          </a:ln>
        </p:spPr>
      </p:pic>
    </p:spTree>
    <p:extLst>
      <p:ext uri="{BB962C8B-B14F-4D97-AF65-F5344CB8AC3E}">
        <p14:creationId xmlns:p14="http://schemas.microsoft.com/office/powerpoint/2010/main" val="1720973553"/>
      </p:ext>
    </p:extLst>
  </p:cSld>
  <p:clrMapOvr>
    <a:masterClrMapping/>
  </p:clrMapOvr>
</p:sld>
</file>

<file path=ppt/theme/theme1.xml><?xml version="1.0" encoding="utf-8"?>
<a:theme xmlns:a="http://schemas.openxmlformats.org/drawingml/2006/main" name="EDF Title/End Slides BLUE">
  <a:themeElements>
    <a:clrScheme name="EDF Colors 1">
      <a:dk1>
        <a:srgbClr val="000000"/>
      </a:dk1>
      <a:lt1>
        <a:srgbClr val="FFFFFF"/>
      </a:lt1>
      <a:dk2>
        <a:srgbClr val="00338D"/>
      </a:dk2>
      <a:lt2>
        <a:srgbClr val="59595B"/>
      </a:lt2>
      <a:accent1>
        <a:srgbClr val="243C86"/>
      </a:accent1>
      <a:accent2>
        <a:srgbClr val="029EDA"/>
      </a:accent2>
      <a:accent3>
        <a:srgbClr val="C8DA2C"/>
      </a:accent3>
      <a:accent4>
        <a:srgbClr val="00985F"/>
      </a:accent4>
      <a:accent5>
        <a:srgbClr val="59595B"/>
      </a:accent5>
      <a:accent6>
        <a:srgbClr val="9C5FB5"/>
      </a:accent6>
      <a:hlink>
        <a:srgbClr val="243C86"/>
      </a:hlink>
      <a:folHlink>
        <a:srgbClr val="029EDA"/>
      </a:folHlink>
    </a:clrScheme>
    <a:fontScheme name="EDF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M Water Leaders_GW 360_GF" id="{BDFE3F2E-E7DD-D64B-ADB0-DA32BEB37EC6}" vid="{5CC15428-8FCC-544C-ACC9-305BF728305A}"/>
    </a:ext>
  </a:extLst>
</a:theme>
</file>

<file path=ppt/theme/theme2.xml><?xml version="1.0" encoding="utf-8"?>
<a:theme xmlns:a="http://schemas.openxmlformats.org/drawingml/2006/main" name="Content Slides">
  <a:themeElements>
    <a:clrScheme name="EDF Colors v4">
      <a:dk1>
        <a:sysClr val="windowText" lastClr="000000"/>
      </a:dk1>
      <a:lt1>
        <a:sysClr val="window" lastClr="FFFFFF"/>
      </a:lt1>
      <a:dk2>
        <a:srgbClr val="00338D"/>
      </a:dk2>
      <a:lt2>
        <a:srgbClr val="999999"/>
      </a:lt2>
      <a:accent1>
        <a:srgbClr val="00338D"/>
      </a:accent1>
      <a:accent2>
        <a:srgbClr val="7BBBB2"/>
      </a:accent2>
      <a:accent3>
        <a:srgbClr val="00985F"/>
      </a:accent3>
      <a:accent4>
        <a:srgbClr val="009FDA"/>
      </a:accent4>
      <a:accent5>
        <a:srgbClr val="E00034"/>
      </a:accent5>
      <a:accent6>
        <a:srgbClr val="9C5FB5"/>
      </a:accent6>
      <a:hlink>
        <a:srgbClr val="00338D"/>
      </a:hlink>
      <a:folHlink>
        <a:srgbClr val="009FDA"/>
      </a:folHlink>
    </a:clrScheme>
    <a:fontScheme name="EDF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M Water Leaders_GW 360_GF" id="{BDFE3F2E-E7DD-D64B-ADB0-DA32BEB37EC6}" vid="{0E216CFC-B190-034E-AE07-64505A82F16C}"/>
    </a:ext>
  </a:extLst>
</a:theme>
</file>

<file path=ppt/theme/theme3.xml><?xml version="1.0" encoding="utf-8"?>
<a:theme xmlns:a="http://schemas.openxmlformats.org/drawingml/2006/main" name="Section Divider">
  <a:themeElements>
    <a:clrScheme name="EDF Colors v4">
      <a:dk1>
        <a:sysClr val="windowText" lastClr="000000"/>
      </a:dk1>
      <a:lt1>
        <a:sysClr val="window" lastClr="FFFFFF"/>
      </a:lt1>
      <a:dk2>
        <a:srgbClr val="00338D"/>
      </a:dk2>
      <a:lt2>
        <a:srgbClr val="999999"/>
      </a:lt2>
      <a:accent1>
        <a:srgbClr val="00338D"/>
      </a:accent1>
      <a:accent2>
        <a:srgbClr val="7BBBB2"/>
      </a:accent2>
      <a:accent3>
        <a:srgbClr val="00985F"/>
      </a:accent3>
      <a:accent4>
        <a:srgbClr val="009FDA"/>
      </a:accent4>
      <a:accent5>
        <a:srgbClr val="E00034"/>
      </a:accent5>
      <a:accent6>
        <a:srgbClr val="9C5FB5"/>
      </a:accent6>
      <a:hlink>
        <a:srgbClr val="00338D"/>
      </a:hlink>
      <a:folHlink>
        <a:srgbClr val="009FDA"/>
      </a:folHlink>
    </a:clrScheme>
    <a:fontScheme name="EDF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M Water Leaders_GW 360_GF" id="{BDFE3F2E-E7DD-D64B-ADB0-DA32BEB37EC6}" vid="{2EAE7E33-0890-274F-ADA7-E2128DCE7C2F}"/>
    </a:ext>
  </a:extLst>
</a:theme>
</file>

<file path=ppt/theme/theme4.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4307</TotalTime>
  <Words>2283</Words>
  <Application>Microsoft Macintosh PowerPoint</Application>
  <PresentationFormat>On-screen Show (16:9)</PresentationFormat>
  <Paragraphs>249</Paragraphs>
  <Slides>19</Slides>
  <Notes>19</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19</vt:i4>
      </vt:variant>
    </vt:vector>
  </HeadingPairs>
  <TitlesOfParts>
    <vt:vector size="34" baseType="lpstr">
      <vt:lpstr>Aptos</vt:lpstr>
      <vt:lpstr>Arial</vt:lpstr>
      <vt:lpstr>Avenir Book</vt:lpstr>
      <vt:lpstr>Calibri</vt:lpstr>
      <vt:lpstr>Courier New</vt:lpstr>
      <vt:lpstr>Google Sans</vt:lpstr>
      <vt:lpstr>Impact</vt:lpstr>
      <vt:lpstr>Noto Sans</vt:lpstr>
      <vt:lpstr>Noto Sans Symbols</vt:lpstr>
      <vt:lpstr>Twentieth Century</vt:lpstr>
      <vt:lpstr>Wingdings</vt:lpstr>
      <vt:lpstr>Wingdings,Sans-Serif</vt:lpstr>
      <vt:lpstr>EDF Title/End Slides BLUE</vt:lpstr>
      <vt:lpstr>Content Slides</vt:lpstr>
      <vt:lpstr>Section Divider</vt:lpstr>
      <vt:lpstr>Road Towards  New Mexico's Groundwater Security</vt:lpstr>
      <vt:lpstr>NM’s Ongoing &amp; Future Challenges</vt:lpstr>
      <vt:lpstr>PowerPoint Presentation</vt:lpstr>
      <vt:lpstr>PowerPoint Presentation</vt:lpstr>
      <vt:lpstr>PowerPoint Presentation</vt:lpstr>
      <vt:lpstr>NM 360 Groundwater Report: By the Numbers</vt:lpstr>
      <vt:lpstr>NM 360 Groundwater Report: By the Numbers</vt:lpstr>
      <vt:lpstr>New Mexico’s Hydrogeology</vt:lpstr>
      <vt:lpstr>NM Needs Statewide Functional Groundwater Data</vt:lpstr>
      <vt:lpstr>Groundwater declines reaching  crisis levels  in some  areas of NM</vt:lpstr>
      <vt:lpstr>PowerPoint Presentation</vt:lpstr>
      <vt:lpstr>Managed Groundwater Declines – NM OSE GW Basin Designations</vt:lpstr>
      <vt:lpstr>Current Groundwater Management Tools</vt:lpstr>
      <vt:lpstr>NM Communities Need Support:</vt:lpstr>
      <vt:lpstr>PowerPoint Presentation</vt:lpstr>
      <vt:lpstr>Recommendations for NM’s Groundwater Future </vt:lpstr>
      <vt:lpstr>Recommendations for NM’s Groundwater Future  </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Anélyse Regelbrugge</dc:creator>
  <cp:lastModifiedBy>Gretel Follingstad, PhD</cp:lastModifiedBy>
  <cp:revision>35</cp:revision>
  <dcterms:created xsi:type="dcterms:W3CDTF">2025-08-06T15:37:13Z</dcterms:created>
  <dcterms:modified xsi:type="dcterms:W3CDTF">2026-04-22T13:55:57Z</dcterms:modified>
</cp:coreProperties>
</file>